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ppt/tags/tag41.xml" ContentType="application/vnd.openxmlformats-officedocument.presentationml.tags+xml"/>
  <Override PartName="/ppt/notesSlides/notesSlide40.xml" ContentType="application/vnd.openxmlformats-officedocument.presentationml.notesSlide+xml"/>
  <Override PartName="/ppt/tags/tag42.xml" ContentType="application/vnd.openxmlformats-officedocument.presentationml.tags+xml"/>
  <Override PartName="/ppt/notesSlides/notesSlide41.xml" ContentType="application/vnd.openxmlformats-officedocument.presentationml.notesSlide+xml"/>
  <Override PartName="/ppt/tags/tag43.xml" ContentType="application/vnd.openxmlformats-officedocument.presentationml.tags+xml"/>
  <Override PartName="/ppt/notesSlides/notesSlide42.xml" ContentType="application/vnd.openxmlformats-officedocument.presentationml.notesSlide+xml"/>
  <Override PartName="/ppt/tags/tag44.xml" ContentType="application/vnd.openxmlformats-officedocument.presentationml.tags+xml"/>
  <Override PartName="/ppt/notesSlides/notesSlide43.xml" ContentType="application/vnd.openxmlformats-officedocument.presentationml.notesSlide+xml"/>
  <Override PartName="/ppt/tags/tag45.xml" ContentType="application/vnd.openxmlformats-officedocument.presentationml.tags+xml"/>
  <Override PartName="/ppt/notesSlides/notesSlide44.xml" ContentType="application/vnd.openxmlformats-officedocument.presentationml.notesSlide+xml"/>
  <Override PartName="/ppt/tags/tag46.xml" ContentType="application/vnd.openxmlformats-officedocument.presentationml.tags+xml"/>
  <Override PartName="/ppt/notesSlides/notesSlide45.xml" ContentType="application/vnd.openxmlformats-officedocument.presentationml.notesSlide+xml"/>
  <Override PartName="/ppt/tags/tag47.xml" ContentType="application/vnd.openxmlformats-officedocument.presentationml.tags+xml"/>
  <Override PartName="/ppt/notesSlides/notesSlide46.xml" ContentType="application/vnd.openxmlformats-officedocument.presentationml.notesSlide+xml"/>
  <Override PartName="/ppt/tags/tag48.xml" ContentType="application/vnd.openxmlformats-officedocument.presentationml.tags+xml"/>
  <Override PartName="/ppt/notesSlides/notesSlide47.xml" ContentType="application/vnd.openxmlformats-officedocument.presentationml.notesSlide+xml"/>
  <Override PartName="/ppt/tags/tag49.xml" ContentType="application/vnd.openxmlformats-officedocument.presentationml.tags+xml"/>
  <Override PartName="/ppt/notesSlides/notesSlide48.xml" ContentType="application/vnd.openxmlformats-officedocument.presentationml.notesSlide+xml"/>
  <Override PartName="/ppt/tags/tag50.xml" ContentType="application/vnd.openxmlformats-officedocument.presentationml.tags+xml"/>
  <Override PartName="/ppt/notesSlides/notesSlide49.xml" ContentType="application/vnd.openxmlformats-officedocument.presentationml.notesSlide+xml"/>
  <Override PartName="/ppt/tags/tag51.xml" ContentType="application/vnd.openxmlformats-officedocument.presentationml.tags+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Lst>
  <p:sldSz cx="9144000" cy="6858000" type="screen4x3"/>
  <p:notesSz cx="6858000" cy="9144000"/>
  <p:custDataLst>
    <p:tags r:id="rId5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831486-930B-4B85-8A22-E127649D75F5}" type="datetimeFigureOut">
              <a:rPr lang="en-US" smtClean="0"/>
              <a:t>2/28/2020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BA54CB-C6D1-452D-8010-E06D64E88571}" type="slidenum">
              <a:rPr lang="en-US" smtClean="0"/>
              <a:t>‹#›</a:t>
            </a:fld>
            <a:endParaRPr lang="en-US"/>
          </a:p>
        </p:txBody>
      </p:sp>
    </p:spTree>
    <p:extLst>
      <p:ext uri="{BB962C8B-B14F-4D97-AF65-F5344CB8AC3E}">
        <p14:creationId xmlns:p14="http://schemas.microsoft.com/office/powerpoint/2010/main" val="3856712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solidFill>
                <a:srgbClr val="000000"/>
              </a:solidFill>
              <a:latin typeface="Calibri" panose="020F0502020204030204" pitchFamily="34" charset="0"/>
              <a:sym typeface="Calibri" panose="020F0502020204030204" pitchFamily="34" charset="0"/>
            </a:endParaRPr>
          </a:p>
        </p:txBody>
      </p:sp>
      <p:sp>
        <p:nvSpPr>
          <p:cNvPr id="4" name="Slide Number Placeholder 3"/>
          <p:cNvSpPr>
            <a:spLocks noGrp="1"/>
          </p:cNvSpPr>
          <p:nvPr>
            <p:ph type="sldNum" sz="quarter" idx="10"/>
          </p:nvPr>
        </p:nvSpPr>
        <p:spPr/>
        <p:txBody>
          <a:bodyPr/>
          <a:lstStyle/>
          <a:p>
            <a:fld id="{D7BA54CB-C6D1-452D-8010-E06D64E88571}" type="slidenum">
              <a:rPr lang="en-US" smtClean="0"/>
              <a:t>1</a:t>
            </a:fld>
            <a:endParaRPr lang="en-US"/>
          </a:p>
        </p:txBody>
      </p:sp>
    </p:spTree>
    <p:extLst>
      <p:ext uri="{BB962C8B-B14F-4D97-AF65-F5344CB8AC3E}">
        <p14:creationId xmlns:p14="http://schemas.microsoft.com/office/powerpoint/2010/main" val="1091932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BA54CB-C6D1-452D-8010-E06D64E88571}" type="slidenum">
              <a:rPr lang="en-US" smtClean="0"/>
              <a:t>10</a:t>
            </a:fld>
            <a:endParaRPr lang="en-US"/>
          </a:p>
        </p:txBody>
      </p:sp>
    </p:spTree>
    <p:extLst>
      <p:ext uri="{BB962C8B-B14F-4D97-AF65-F5344CB8AC3E}">
        <p14:creationId xmlns:p14="http://schemas.microsoft.com/office/powerpoint/2010/main" val="794863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BA54CB-C6D1-452D-8010-E06D64E88571}" type="slidenum">
              <a:rPr lang="en-US" smtClean="0"/>
              <a:t>11</a:t>
            </a:fld>
            <a:endParaRPr lang="en-US"/>
          </a:p>
        </p:txBody>
      </p:sp>
    </p:spTree>
    <p:extLst>
      <p:ext uri="{BB962C8B-B14F-4D97-AF65-F5344CB8AC3E}">
        <p14:creationId xmlns:p14="http://schemas.microsoft.com/office/powerpoint/2010/main" val="3053212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BA54CB-C6D1-452D-8010-E06D64E88571}" type="slidenum">
              <a:rPr lang="en-US" smtClean="0"/>
              <a:t>12</a:t>
            </a:fld>
            <a:endParaRPr lang="en-US"/>
          </a:p>
        </p:txBody>
      </p:sp>
    </p:spTree>
    <p:extLst>
      <p:ext uri="{BB962C8B-B14F-4D97-AF65-F5344CB8AC3E}">
        <p14:creationId xmlns:p14="http://schemas.microsoft.com/office/powerpoint/2010/main" val="273465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BA54CB-C6D1-452D-8010-E06D64E88571}" type="slidenum">
              <a:rPr lang="en-US" smtClean="0"/>
              <a:t>13</a:t>
            </a:fld>
            <a:endParaRPr lang="en-US"/>
          </a:p>
        </p:txBody>
      </p:sp>
    </p:spTree>
    <p:extLst>
      <p:ext uri="{BB962C8B-B14F-4D97-AF65-F5344CB8AC3E}">
        <p14:creationId xmlns:p14="http://schemas.microsoft.com/office/powerpoint/2010/main" val="795249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BA54CB-C6D1-452D-8010-E06D64E88571}" type="slidenum">
              <a:rPr lang="en-US" smtClean="0"/>
              <a:t>14</a:t>
            </a:fld>
            <a:endParaRPr lang="en-US"/>
          </a:p>
        </p:txBody>
      </p:sp>
    </p:spTree>
    <p:extLst>
      <p:ext uri="{BB962C8B-B14F-4D97-AF65-F5344CB8AC3E}">
        <p14:creationId xmlns:p14="http://schemas.microsoft.com/office/powerpoint/2010/main" val="3113025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BA54CB-C6D1-452D-8010-E06D64E88571}" type="slidenum">
              <a:rPr lang="en-US" smtClean="0"/>
              <a:t>15</a:t>
            </a:fld>
            <a:endParaRPr lang="en-US"/>
          </a:p>
        </p:txBody>
      </p:sp>
    </p:spTree>
    <p:extLst>
      <p:ext uri="{BB962C8B-B14F-4D97-AF65-F5344CB8AC3E}">
        <p14:creationId xmlns:p14="http://schemas.microsoft.com/office/powerpoint/2010/main" val="13301151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BA54CB-C6D1-452D-8010-E06D64E88571}" type="slidenum">
              <a:rPr lang="en-US" smtClean="0"/>
              <a:t>16</a:t>
            </a:fld>
            <a:endParaRPr lang="en-US"/>
          </a:p>
        </p:txBody>
      </p:sp>
    </p:spTree>
    <p:extLst>
      <p:ext uri="{BB962C8B-B14F-4D97-AF65-F5344CB8AC3E}">
        <p14:creationId xmlns:p14="http://schemas.microsoft.com/office/powerpoint/2010/main" val="7813595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BA54CB-C6D1-452D-8010-E06D64E88571}" type="slidenum">
              <a:rPr lang="en-US" smtClean="0"/>
              <a:t>17</a:t>
            </a:fld>
            <a:endParaRPr lang="en-US"/>
          </a:p>
        </p:txBody>
      </p:sp>
    </p:spTree>
    <p:extLst>
      <p:ext uri="{BB962C8B-B14F-4D97-AF65-F5344CB8AC3E}">
        <p14:creationId xmlns:p14="http://schemas.microsoft.com/office/powerpoint/2010/main" val="36973375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BA54CB-C6D1-452D-8010-E06D64E88571}" type="slidenum">
              <a:rPr lang="en-US" smtClean="0"/>
              <a:t>18</a:t>
            </a:fld>
            <a:endParaRPr lang="en-US"/>
          </a:p>
        </p:txBody>
      </p:sp>
    </p:spTree>
    <p:extLst>
      <p:ext uri="{BB962C8B-B14F-4D97-AF65-F5344CB8AC3E}">
        <p14:creationId xmlns:p14="http://schemas.microsoft.com/office/powerpoint/2010/main" val="21547579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BA54CB-C6D1-452D-8010-E06D64E88571}" type="slidenum">
              <a:rPr lang="en-US" smtClean="0"/>
              <a:t>19</a:t>
            </a:fld>
            <a:endParaRPr lang="en-US"/>
          </a:p>
        </p:txBody>
      </p:sp>
    </p:spTree>
    <p:extLst>
      <p:ext uri="{BB962C8B-B14F-4D97-AF65-F5344CB8AC3E}">
        <p14:creationId xmlns:p14="http://schemas.microsoft.com/office/powerpoint/2010/main" val="1336641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BA54CB-C6D1-452D-8010-E06D64E88571}" type="slidenum">
              <a:rPr lang="en-US" smtClean="0"/>
              <a:t>2</a:t>
            </a:fld>
            <a:endParaRPr lang="en-US"/>
          </a:p>
        </p:txBody>
      </p:sp>
    </p:spTree>
    <p:extLst>
      <p:ext uri="{BB962C8B-B14F-4D97-AF65-F5344CB8AC3E}">
        <p14:creationId xmlns:p14="http://schemas.microsoft.com/office/powerpoint/2010/main" val="16582624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BA54CB-C6D1-452D-8010-E06D64E88571}" type="slidenum">
              <a:rPr lang="en-US" smtClean="0"/>
              <a:t>20</a:t>
            </a:fld>
            <a:endParaRPr lang="en-US"/>
          </a:p>
        </p:txBody>
      </p:sp>
    </p:spTree>
    <p:extLst>
      <p:ext uri="{BB962C8B-B14F-4D97-AF65-F5344CB8AC3E}">
        <p14:creationId xmlns:p14="http://schemas.microsoft.com/office/powerpoint/2010/main" val="17510110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BA54CB-C6D1-452D-8010-E06D64E88571}" type="slidenum">
              <a:rPr lang="en-US" smtClean="0"/>
              <a:t>21</a:t>
            </a:fld>
            <a:endParaRPr lang="en-US"/>
          </a:p>
        </p:txBody>
      </p:sp>
    </p:spTree>
    <p:extLst>
      <p:ext uri="{BB962C8B-B14F-4D97-AF65-F5344CB8AC3E}">
        <p14:creationId xmlns:p14="http://schemas.microsoft.com/office/powerpoint/2010/main" val="17516171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BA54CB-C6D1-452D-8010-E06D64E88571}" type="slidenum">
              <a:rPr lang="en-US" smtClean="0"/>
              <a:t>22</a:t>
            </a:fld>
            <a:endParaRPr lang="en-US"/>
          </a:p>
        </p:txBody>
      </p:sp>
    </p:spTree>
    <p:extLst>
      <p:ext uri="{BB962C8B-B14F-4D97-AF65-F5344CB8AC3E}">
        <p14:creationId xmlns:p14="http://schemas.microsoft.com/office/powerpoint/2010/main" val="26226949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BA54CB-C6D1-452D-8010-E06D64E88571}" type="slidenum">
              <a:rPr lang="en-US" smtClean="0"/>
              <a:t>23</a:t>
            </a:fld>
            <a:endParaRPr lang="en-US"/>
          </a:p>
        </p:txBody>
      </p:sp>
    </p:spTree>
    <p:extLst>
      <p:ext uri="{BB962C8B-B14F-4D97-AF65-F5344CB8AC3E}">
        <p14:creationId xmlns:p14="http://schemas.microsoft.com/office/powerpoint/2010/main" val="38144944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BA54CB-C6D1-452D-8010-E06D64E88571}" type="slidenum">
              <a:rPr lang="en-US" smtClean="0"/>
              <a:t>24</a:t>
            </a:fld>
            <a:endParaRPr lang="en-US"/>
          </a:p>
        </p:txBody>
      </p:sp>
    </p:spTree>
    <p:extLst>
      <p:ext uri="{BB962C8B-B14F-4D97-AF65-F5344CB8AC3E}">
        <p14:creationId xmlns:p14="http://schemas.microsoft.com/office/powerpoint/2010/main" val="9486404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BA54CB-C6D1-452D-8010-E06D64E88571}" type="slidenum">
              <a:rPr lang="en-US" smtClean="0"/>
              <a:t>25</a:t>
            </a:fld>
            <a:endParaRPr lang="en-US"/>
          </a:p>
        </p:txBody>
      </p:sp>
    </p:spTree>
    <p:extLst>
      <p:ext uri="{BB962C8B-B14F-4D97-AF65-F5344CB8AC3E}">
        <p14:creationId xmlns:p14="http://schemas.microsoft.com/office/powerpoint/2010/main" val="20343173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BA54CB-C6D1-452D-8010-E06D64E88571}" type="slidenum">
              <a:rPr lang="en-US" smtClean="0"/>
              <a:t>26</a:t>
            </a:fld>
            <a:endParaRPr lang="en-US"/>
          </a:p>
        </p:txBody>
      </p:sp>
    </p:spTree>
    <p:extLst>
      <p:ext uri="{BB962C8B-B14F-4D97-AF65-F5344CB8AC3E}">
        <p14:creationId xmlns:p14="http://schemas.microsoft.com/office/powerpoint/2010/main" val="5209548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BA54CB-C6D1-452D-8010-E06D64E88571}" type="slidenum">
              <a:rPr lang="en-US" smtClean="0"/>
              <a:t>27</a:t>
            </a:fld>
            <a:endParaRPr lang="en-US"/>
          </a:p>
        </p:txBody>
      </p:sp>
    </p:spTree>
    <p:extLst>
      <p:ext uri="{BB962C8B-B14F-4D97-AF65-F5344CB8AC3E}">
        <p14:creationId xmlns:p14="http://schemas.microsoft.com/office/powerpoint/2010/main" val="31230409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BA54CB-C6D1-452D-8010-E06D64E88571}" type="slidenum">
              <a:rPr lang="en-US" smtClean="0"/>
              <a:t>28</a:t>
            </a:fld>
            <a:endParaRPr lang="en-US"/>
          </a:p>
        </p:txBody>
      </p:sp>
    </p:spTree>
    <p:extLst>
      <p:ext uri="{BB962C8B-B14F-4D97-AF65-F5344CB8AC3E}">
        <p14:creationId xmlns:p14="http://schemas.microsoft.com/office/powerpoint/2010/main" val="16690599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BA54CB-C6D1-452D-8010-E06D64E88571}" type="slidenum">
              <a:rPr lang="en-US" smtClean="0"/>
              <a:t>29</a:t>
            </a:fld>
            <a:endParaRPr lang="en-US"/>
          </a:p>
        </p:txBody>
      </p:sp>
    </p:spTree>
    <p:extLst>
      <p:ext uri="{BB962C8B-B14F-4D97-AF65-F5344CB8AC3E}">
        <p14:creationId xmlns:p14="http://schemas.microsoft.com/office/powerpoint/2010/main" val="464204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BA54CB-C6D1-452D-8010-E06D64E88571}" type="slidenum">
              <a:rPr lang="en-US" smtClean="0"/>
              <a:t>3</a:t>
            </a:fld>
            <a:endParaRPr lang="en-US"/>
          </a:p>
        </p:txBody>
      </p:sp>
    </p:spTree>
    <p:extLst>
      <p:ext uri="{BB962C8B-B14F-4D97-AF65-F5344CB8AC3E}">
        <p14:creationId xmlns:p14="http://schemas.microsoft.com/office/powerpoint/2010/main" val="5365341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BA54CB-C6D1-452D-8010-E06D64E88571}" type="slidenum">
              <a:rPr lang="en-US" smtClean="0"/>
              <a:t>30</a:t>
            </a:fld>
            <a:endParaRPr lang="en-US"/>
          </a:p>
        </p:txBody>
      </p:sp>
    </p:spTree>
    <p:extLst>
      <p:ext uri="{BB962C8B-B14F-4D97-AF65-F5344CB8AC3E}">
        <p14:creationId xmlns:p14="http://schemas.microsoft.com/office/powerpoint/2010/main" val="8926306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BA54CB-C6D1-452D-8010-E06D64E88571}" type="slidenum">
              <a:rPr lang="en-US" smtClean="0"/>
              <a:t>31</a:t>
            </a:fld>
            <a:endParaRPr lang="en-US"/>
          </a:p>
        </p:txBody>
      </p:sp>
    </p:spTree>
    <p:extLst>
      <p:ext uri="{BB962C8B-B14F-4D97-AF65-F5344CB8AC3E}">
        <p14:creationId xmlns:p14="http://schemas.microsoft.com/office/powerpoint/2010/main" val="38667471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BA54CB-C6D1-452D-8010-E06D64E88571}" type="slidenum">
              <a:rPr lang="en-US" smtClean="0"/>
              <a:t>32</a:t>
            </a:fld>
            <a:endParaRPr lang="en-US"/>
          </a:p>
        </p:txBody>
      </p:sp>
    </p:spTree>
    <p:extLst>
      <p:ext uri="{BB962C8B-B14F-4D97-AF65-F5344CB8AC3E}">
        <p14:creationId xmlns:p14="http://schemas.microsoft.com/office/powerpoint/2010/main" val="17566036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BA54CB-C6D1-452D-8010-E06D64E88571}" type="slidenum">
              <a:rPr lang="en-US" smtClean="0"/>
              <a:t>33</a:t>
            </a:fld>
            <a:endParaRPr lang="en-US"/>
          </a:p>
        </p:txBody>
      </p:sp>
    </p:spTree>
    <p:extLst>
      <p:ext uri="{BB962C8B-B14F-4D97-AF65-F5344CB8AC3E}">
        <p14:creationId xmlns:p14="http://schemas.microsoft.com/office/powerpoint/2010/main" val="36850681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BA54CB-C6D1-452D-8010-E06D64E88571}" type="slidenum">
              <a:rPr lang="en-US" smtClean="0"/>
              <a:t>34</a:t>
            </a:fld>
            <a:endParaRPr lang="en-US"/>
          </a:p>
        </p:txBody>
      </p:sp>
    </p:spTree>
    <p:extLst>
      <p:ext uri="{BB962C8B-B14F-4D97-AF65-F5344CB8AC3E}">
        <p14:creationId xmlns:p14="http://schemas.microsoft.com/office/powerpoint/2010/main" val="7850968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BA54CB-C6D1-452D-8010-E06D64E88571}" type="slidenum">
              <a:rPr lang="en-US" smtClean="0"/>
              <a:t>35</a:t>
            </a:fld>
            <a:endParaRPr lang="en-US"/>
          </a:p>
        </p:txBody>
      </p:sp>
    </p:spTree>
    <p:extLst>
      <p:ext uri="{BB962C8B-B14F-4D97-AF65-F5344CB8AC3E}">
        <p14:creationId xmlns:p14="http://schemas.microsoft.com/office/powerpoint/2010/main" val="6698181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BA54CB-C6D1-452D-8010-E06D64E88571}" type="slidenum">
              <a:rPr lang="en-US" smtClean="0"/>
              <a:t>36</a:t>
            </a:fld>
            <a:endParaRPr lang="en-US"/>
          </a:p>
        </p:txBody>
      </p:sp>
    </p:spTree>
    <p:extLst>
      <p:ext uri="{BB962C8B-B14F-4D97-AF65-F5344CB8AC3E}">
        <p14:creationId xmlns:p14="http://schemas.microsoft.com/office/powerpoint/2010/main" val="25862854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BA54CB-C6D1-452D-8010-E06D64E88571}" type="slidenum">
              <a:rPr lang="en-US" smtClean="0"/>
              <a:t>37</a:t>
            </a:fld>
            <a:endParaRPr lang="en-US"/>
          </a:p>
        </p:txBody>
      </p:sp>
    </p:spTree>
    <p:extLst>
      <p:ext uri="{BB962C8B-B14F-4D97-AF65-F5344CB8AC3E}">
        <p14:creationId xmlns:p14="http://schemas.microsoft.com/office/powerpoint/2010/main" val="24366904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BA54CB-C6D1-452D-8010-E06D64E88571}" type="slidenum">
              <a:rPr lang="en-US" smtClean="0"/>
              <a:t>38</a:t>
            </a:fld>
            <a:endParaRPr lang="en-US"/>
          </a:p>
        </p:txBody>
      </p:sp>
    </p:spTree>
    <p:extLst>
      <p:ext uri="{BB962C8B-B14F-4D97-AF65-F5344CB8AC3E}">
        <p14:creationId xmlns:p14="http://schemas.microsoft.com/office/powerpoint/2010/main" val="14844980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BA54CB-C6D1-452D-8010-E06D64E88571}" type="slidenum">
              <a:rPr lang="en-US" smtClean="0"/>
              <a:t>39</a:t>
            </a:fld>
            <a:endParaRPr lang="en-US"/>
          </a:p>
        </p:txBody>
      </p:sp>
    </p:spTree>
    <p:extLst>
      <p:ext uri="{BB962C8B-B14F-4D97-AF65-F5344CB8AC3E}">
        <p14:creationId xmlns:p14="http://schemas.microsoft.com/office/powerpoint/2010/main" val="3833126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BA54CB-C6D1-452D-8010-E06D64E88571}" type="slidenum">
              <a:rPr lang="en-US" smtClean="0"/>
              <a:t>4</a:t>
            </a:fld>
            <a:endParaRPr lang="en-US"/>
          </a:p>
        </p:txBody>
      </p:sp>
    </p:spTree>
    <p:extLst>
      <p:ext uri="{BB962C8B-B14F-4D97-AF65-F5344CB8AC3E}">
        <p14:creationId xmlns:p14="http://schemas.microsoft.com/office/powerpoint/2010/main" val="38916910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BA54CB-C6D1-452D-8010-E06D64E88571}" type="slidenum">
              <a:rPr lang="en-US" smtClean="0"/>
              <a:t>40</a:t>
            </a:fld>
            <a:endParaRPr lang="en-US"/>
          </a:p>
        </p:txBody>
      </p:sp>
    </p:spTree>
    <p:extLst>
      <p:ext uri="{BB962C8B-B14F-4D97-AF65-F5344CB8AC3E}">
        <p14:creationId xmlns:p14="http://schemas.microsoft.com/office/powerpoint/2010/main" val="24318159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BA54CB-C6D1-452D-8010-E06D64E88571}" type="slidenum">
              <a:rPr lang="en-US" smtClean="0"/>
              <a:t>41</a:t>
            </a:fld>
            <a:endParaRPr lang="en-US"/>
          </a:p>
        </p:txBody>
      </p:sp>
    </p:spTree>
    <p:extLst>
      <p:ext uri="{BB962C8B-B14F-4D97-AF65-F5344CB8AC3E}">
        <p14:creationId xmlns:p14="http://schemas.microsoft.com/office/powerpoint/2010/main" val="35564856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BA54CB-C6D1-452D-8010-E06D64E88571}" type="slidenum">
              <a:rPr lang="en-US" smtClean="0"/>
              <a:t>42</a:t>
            </a:fld>
            <a:endParaRPr lang="en-US"/>
          </a:p>
        </p:txBody>
      </p:sp>
    </p:spTree>
    <p:extLst>
      <p:ext uri="{BB962C8B-B14F-4D97-AF65-F5344CB8AC3E}">
        <p14:creationId xmlns:p14="http://schemas.microsoft.com/office/powerpoint/2010/main" val="7396107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BA54CB-C6D1-452D-8010-E06D64E88571}" type="slidenum">
              <a:rPr lang="en-US" smtClean="0"/>
              <a:t>43</a:t>
            </a:fld>
            <a:endParaRPr lang="en-US"/>
          </a:p>
        </p:txBody>
      </p:sp>
    </p:spTree>
    <p:extLst>
      <p:ext uri="{BB962C8B-B14F-4D97-AF65-F5344CB8AC3E}">
        <p14:creationId xmlns:p14="http://schemas.microsoft.com/office/powerpoint/2010/main" val="23891498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BA54CB-C6D1-452D-8010-E06D64E88571}" type="slidenum">
              <a:rPr lang="en-US" smtClean="0"/>
              <a:t>44</a:t>
            </a:fld>
            <a:endParaRPr lang="en-US"/>
          </a:p>
        </p:txBody>
      </p:sp>
    </p:spTree>
    <p:extLst>
      <p:ext uri="{BB962C8B-B14F-4D97-AF65-F5344CB8AC3E}">
        <p14:creationId xmlns:p14="http://schemas.microsoft.com/office/powerpoint/2010/main" val="17911662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BA54CB-C6D1-452D-8010-E06D64E88571}" type="slidenum">
              <a:rPr lang="en-US" smtClean="0"/>
              <a:t>45</a:t>
            </a:fld>
            <a:endParaRPr lang="en-US"/>
          </a:p>
        </p:txBody>
      </p:sp>
    </p:spTree>
    <p:extLst>
      <p:ext uri="{BB962C8B-B14F-4D97-AF65-F5344CB8AC3E}">
        <p14:creationId xmlns:p14="http://schemas.microsoft.com/office/powerpoint/2010/main" val="42204559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BA54CB-C6D1-452D-8010-E06D64E88571}" type="slidenum">
              <a:rPr lang="en-US" smtClean="0"/>
              <a:t>46</a:t>
            </a:fld>
            <a:endParaRPr lang="en-US"/>
          </a:p>
        </p:txBody>
      </p:sp>
    </p:spTree>
    <p:extLst>
      <p:ext uri="{BB962C8B-B14F-4D97-AF65-F5344CB8AC3E}">
        <p14:creationId xmlns:p14="http://schemas.microsoft.com/office/powerpoint/2010/main" val="13304202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BA54CB-C6D1-452D-8010-E06D64E88571}" type="slidenum">
              <a:rPr lang="en-US" smtClean="0"/>
              <a:t>47</a:t>
            </a:fld>
            <a:endParaRPr lang="en-US"/>
          </a:p>
        </p:txBody>
      </p:sp>
    </p:spTree>
    <p:extLst>
      <p:ext uri="{BB962C8B-B14F-4D97-AF65-F5344CB8AC3E}">
        <p14:creationId xmlns:p14="http://schemas.microsoft.com/office/powerpoint/2010/main" val="10457447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BA54CB-C6D1-452D-8010-E06D64E88571}" type="slidenum">
              <a:rPr lang="en-US" smtClean="0"/>
              <a:t>48</a:t>
            </a:fld>
            <a:endParaRPr lang="en-US"/>
          </a:p>
        </p:txBody>
      </p:sp>
    </p:spTree>
    <p:extLst>
      <p:ext uri="{BB962C8B-B14F-4D97-AF65-F5344CB8AC3E}">
        <p14:creationId xmlns:p14="http://schemas.microsoft.com/office/powerpoint/2010/main" val="93513333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BA54CB-C6D1-452D-8010-E06D64E88571}" type="slidenum">
              <a:rPr lang="en-US" smtClean="0"/>
              <a:t>49</a:t>
            </a:fld>
            <a:endParaRPr lang="en-US"/>
          </a:p>
        </p:txBody>
      </p:sp>
    </p:spTree>
    <p:extLst>
      <p:ext uri="{BB962C8B-B14F-4D97-AF65-F5344CB8AC3E}">
        <p14:creationId xmlns:p14="http://schemas.microsoft.com/office/powerpoint/2010/main" val="2286324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BA54CB-C6D1-452D-8010-E06D64E88571}" type="slidenum">
              <a:rPr lang="en-US" smtClean="0"/>
              <a:t>5</a:t>
            </a:fld>
            <a:endParaRPr lang="en-US"/>
          </a:p>
        </p:txBody>
      </p:sp>
    </p:spTree>
    <p:extLst>
      <p:ext uri="{BB962C8B-B14F-4D97-AF65-F5344CB8AC3E}">
        <p14:creationId xmlns:p14="http://schemas.microsoft.com/office/powerpoint/2010/main" val="5994733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BA54CB-C6D1-452D-8010-E06D64E88571}" type="slidenum">
              <a:rPr lang="en-US" smtClean="0"/>
              <a:t>50</a:t>
            </a:fld>
            <a:endParaRPr lang="en-US"/>
          </a:p>
        </p:txBody>
      </p:sp>
    </p:spTree>
    <p:extLst>
      <p:ext uri="{BB962C8B-B14F-4D97-AF65-F5344CB8AC3E}">
        <p14:creationId xmlns:p14="http://schemas.microsoft.com/office/powerpoint/2010/main" val="731383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BA54CB-C6D1-452D-8010-E06D64E88571}" type="slidenum">
              <a:rPr lang="en-US" smtClean="0"/>
              <a:t>6</a:t>
            </a:fld>
            <a:endParaRPr lang="en-US"/>
          </a:p>
        </p:txBody>
      </p:sp>
    </p:spTree>
    <p:extLst>
      <p:ext uri="{BB962C8B-B14F-4D97-AF65-F5344CB8AC3E}">
        <p14:creationId xmlns:p14="http://schemas.microsoft.com/office/powerpoint/2010/main" val="3521217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BA54CB-C6D1-452D-8010-E06D64E88571}" type="slidenum">
              <a:rPr lang="en-US" smtClean="0"/>
              <a:t>7</a:t>
            </a:fld>
            <a:endParaRPr lang="en-US"/>
          </a:p>
        </p:txBody>
      </p:sp>
    </p:spTree>
    <p:extLst>
      <p:ext uri="{BB962C8B-B14F-4D97-AF65-F5344CB8AC3E}">
        <p14:creationId xmlns:p14="http://schemas.microsoft.com/office/powerpoint/2010/main" val="2998116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BA54CB-C6D1-452D-8010-E06D64E88571}" type="slidenum">
              <a:rPr lang="en-US" smtClean="0"/>
              <a:t>8</a:t>
            </a:fld>
            <a:endParaRPr lang="en-US"/>
          </a:p>
        </p:txBody>
      </p:sp>
    </p:spTree>
    <p:extLst>
      <p:ext uri="{BB962C8B-B14F-4D97-AF65-F5344CB8AC3E}">
        <p14:creationId xmlns:p14="http://schemas.microsoft.com/office/powerpoint/2010/main" val="2435720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BA54CB-C6D1-452D-8010-E06D64E88571}" type="slidenum">
              <a:rPr lang="en-US" smtClean="0"/>
              <a:t>9</a:t>
            </a:fld>
            <a:endParaRPr lang="en-US"/>
          </a:p>
        </p:txBody>
      </p:sp>
    </p:spTree>
    <p:extLst>
      <p:ext uri="{BB962C8B-B14F-4D97-AF65-F5344CB8AC3E}">
        <p14:creationId xmlns:p14="http://schemas.microsoft.com/office/powerpoint/2010/main" val="2388506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26255DDB-1218-46CE-9C15-DB8089A12E69}" type="datetimeFigureOut">
              <a:rPr lang="en-US" smtClean="0"/>
              <a:pPr/>
              <a:t>2/28/2020</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D9BD0B53-046E-40CB-ADD8-D4434294C92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6255DDB-1218-46CE-9C15-DB8089A12E69}" type="datetimeFigureOut">
              <a:rPr lang="en-US" smtClean="0"/>
              <a:pPr/>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D0B53-046E-40CB-ADD8-D4434294C92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6255DDB-1218-46CE-9C15-DB8089A12E69}" type="datetimeFigureOut">
              <a:rPr lang="en-US" smtClean="0"/>
              <a:pPr/>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D0B53-046E-40CB-ADD8-D4434294C92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26255DDB-1218-46CE-9C15-DB8089A12E69}" type="datetimeFigureOut">
              <a:rPr lang="en-US" smtClean="0"/>
              <a:pPr/>
              <a:t>2/28/2020</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D9BD0B53-046E-40CB-ADD8-D4434294C92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26255DDB-1218-46CE-9C15-DB8089A12E69}" type="datetimeFigureOut">
              <a:rPr lang="en-US" smtClean="0"/>
              <a:pPr/>
              <a:t>2/28/2020</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D9BD0B53-046E-40CB-ADD8-D4434294C92D}"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26255DDB-1218-46CE-9C15-DB8089A12E69}" type="datetimeFigureOut">
              <a:rPr lang="en-US" smtClean="0"/>
              <a:pPr/>
              <a:t>2/28/2020</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D9BD0B53-046E-40CB-ADD8-D4434294C92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26255DDB-1218-46CE-9C15-DB8089A12E69}" type="datetimeFigureOut">
              <a:rPr lang="en-US" smtClean="0"/>
              <a:pPr/>
              <a:t>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D9BD0B53-046E-40CB-ADD8-D4434294C92D}"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26255DDB-1218-46CE-9C15-DB8089A12E69}" type="datetimeFigureOut">
              <a:rPr lang="en-US" smtClean="0"/>
              <a:pPr/>
              <a:t>2/28/2020</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D0B53-046E-40CB-ADD8-D4434294C92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6255DDB-1218-46CE-9C15-DB8089A12E69}" type="datetimeFigureOut">
              <a:rPr lang="en-US" smtClean="0"/>
              <a:pPr/>
              <a:t>2/28/2020</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BD0B53-046E-40CB-ADD8-D4434294C92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26255DDB-1218-46CE-9C15-DB8089A12E69}" type="datetimeFigureOut">
              <a:rPr lang="en-US" smtClean="0"/>
              <a:pPr/>
              <a:t>2/28/2020</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BD0B53-046E-40CB-ADD8-D4434294C92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26255DDB-1218-46CE-9C15-DB8089A12E69}" type="datetimeFigureOut">
              <a:rPr lang="en-US" smtClean="0"/>
              <a:pPr/>
              <a:t>2/28/2020</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D9BD0B53-046E-40CB-ADD8-D4434294C92D}"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26255DDB-1218-46CE-9C15-DB8089A12E69}" type="datetimeFigureOut">
              <a:rPr lang="en-US" smtClean="0"/>
              <a:pPr/>
              <a:t>2/28/2020</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9BD0B53-046E-40CB-ADD8-D4434294C92D}"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image" Target="../media/image13.gif"/></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40.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41.xml"/><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42.xml"/><Relationship Id="rId4" Type="http://schemas.openxmlformats.org/officeDocument/2006/relationships/image" Target="../media/image17.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43.xml"/><Relationship Id="rId4" Type="http://schemas.openxmlformats.org/officeDocument/2006/relationships/image" Target="../media/image18.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45.xml"/><Relationship Id="rId5" Type="http://schemas.openxmlformats.org/officeDocument/2006/relationships/image" Target="../media/image20.png"/><Relationship Id="rId4" Type="http://schemas.openxmlformats.org/officeDocument/2006/relationships/image" Target="../media/image19.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47.xml"/><Relationship Id="rId4" Type="http://schemas.openxmlformats.org/officeDocument/2006/relationships/image" Target="../media/image21.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48.xml"/><Relationship Id="rId4" Type="http://schemas.openxmlformats.org/officeDocument/2006/relationships/image" Target="../media/image22.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49.xml"/><Relationship Id="rId4" Type="http://schemas.openxmlformats.org/officeDocument/2006/relationships/image" Target="../media/image23.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50.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51.xml"/><Relationship Id="rId4" Type="http://schemas.openxmlformats.org/officeDocument/2006/relationships/image" Target="../media/image2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429000"/>
            <a:ext cx="8458200" cy="3200400"/>
          </a:xfrm>
        </p:spPr>
        <p:txBody>
          <a:bodyPr/>
          <a:lstStyle/>
          <a:p>
            <a:pPr algn="ctr" rtl="1"/>
            <a:r>
              <a:rPr lang="fa-IR" b="1" dirty="0" smtClean="0">
                <a:solidFill>
                  <a:schemeClr val="tx1"/>
                </a:solidFill>
                <a:cs typeface="B Nazanin" pitchFamily="2" charset="-78"/>
              </a:rPr>
              <a:t>استعمال داروهای غیر تزریقی و تزریقی</a:t>
            </a:r>
            <a:endParaRPr lang="en-US" b="1" dirty="0">
              <a:solidFill>
                <a:schemeClr val="tx1"/>
              </a:solidFill>
              <a:cs typeface="B Nazanin" pitchFamily="2" charset="-78"/>
            </a:endParaRPr>
          </a:p>
        </p:txBody>
      </p:sp>
      <p:sp>
        <p:nvSpPr>
          <p:cNvPr id="3" name="Subtitle 2"/>
          <p:cNvSpPr>
            <a:spLocks noGrp="1"/>
          </p:cNvSpPr>
          <p:nvPr>
            <p:ph type="subTitle" idx="1"/>
          </p:nvPr>
        </p:nvSpPr>
        <p:spPr>
          <a:xfrm>
            <a:off x="381000" y="1828800"/>
            <a:ext cx="8458200" cy="914400"/>
          </a:xfrm>
        </p:spPr>
        <p:txBody>
          <a:bodyPr>
            <a:normAutofit/>
          </a:bodyPr>
          <a:lstStyle/>
          <a:p>
            <a:pPr algn="ctr" rtl="1"/>
            <a:r>
              <a:rPr lang="fa-IR" sz="3600" b="1" dirty="0" smtClean="0">
                <a:solidFill>
                  <a:schemeClr val="tx1"/>
                </a:solidFill>
                <a:cs typeface="B Nazanin" pitchFamily="2" charset="-78"/>
              </a:rPr>
              <a:t>اصول و فنون مراقبت از بیمار</a:t>
            </a:r>
            <a:endParaRPr lang="en-US" sz="3600" b="1" dirty="0">
              <a:solidFill>
                <a:schemeClr val="tx1"/>
              </a:solidFill>
              <a:cs typeface="B Nazanin" pitchFamily="2" charset="-78"/>
            </a:endParaRPr>
          </a:p>
        </p:txBody>
      </p:sp>
      <p:pic>
        <p:nvPicPr>
          <p:cNvPr id="43010" name="Picture 2" descr="Image result for استعمال داروهای غیرتزریقی و تزریقی"/>
          <p:cNvPicPr>
            <a:picLocks noChangeAspect="1" noChangeArrowheads="1"/>
          </p:cNvPicPr>
          <p:nvPr/>
        </p:nvPicPr>
        <p:blipFill>
          <a:blip r:embed="rId4"/>
          <a:srcRect/>
          <a:stretch>
            <a:fillRect/>
          </a:stretch>
        </p:blipFill>
        <p:spPr bwMode="auto">
          <a:xfrm>
            <a:off x="1219200" y="4267200"/>
            <a:ext cx="4476750" cy="2219326"/>
          </a:xfrm>
          <a:prstGeom prst="rect">
            <a:avLst/>
          </a:prstGeom>
          <a:noFill/>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cs typeface="B Nazanin" pitchFamily="2" charset="-78"/>
              </a:rPr>
              <a:t>روش کار</a:t>
            </a:r>
            <a:endParaRPr lang="en-US" dirty="0">
              <a:cs typeface="B Nazanin" pitchFamily="2" charset="-78"/>
            </a:endParaRPr>
          </a:p>
        </p:txBody>
      </p:sp>
      <p:sp>
        <p:nvSpPr>
          <p:cNvPr id="3" name="Content Placeholder 2"/>
          <p:cNvSpPr>
            <a:spLocks noGrp="1"/>
          </p:cNvSpPr>
          <p:nvPr>
            <p:ph idx="1"/>
          </p:nvPr>
        </p:nvSpPr>
        <p:spPr/>
        <p:txBody>
          <a:bodyPr>
            <a:normAutofit/>
          </a:bodyPr>
          <a:lstStyle/>
          <a:p>
            <a:pPr algn="r" rtl="1"/>
            <a:r>
              <a:rPr lang="fa-IR" sz="2400" dirty="0" smtClean="0">
                <a:cs typeface="B Nazanin" pitchFamily="2" charset="-78"/>
              </a:rPr>
              <a:t>دستور پزشک را از نظر نوع، میزان، غلظت و درجه حرارت محلول، دفعات شستشو و چشم مورد نظر کنترل کنید.</a:t>
            </a:r>
          </a:p>
          <a:p>
            <a:pPr algn="r" rtl="1"/>
            <a:r>
              <a:rPr lang="fa-IR" sz="2400" dirty="0" smtClean="0">
                <a:cs typeface="B Nazanin" pitchFamily="2" charset="-78"/>
              </a:rPr>
              <a:t>وسایل را در سینی قرار داده و نزد بیمار ببرید.</a:t>
            </a:r>
          </a:p>
          <a:p>
            <a:pPr algn="r" rtl="1"/>
            <a:r>
              <a:rPr lang="fa-IR" sz="2400" dirty="0" smtClean="0">
                <a:cs typeface="B Nazanin" pitchFamily="2" charset="-78"/>
              </a:rPr>
              <a:t>خود را به بیمار معرفی کنید.</a:t>
            </a:r>
          </a:p>
          <a:p>
            <a:pPr algn="r" rtl="1"/>
            <a:r>
              <a:rPr lang="fa-IR" sz="2400" dirty="0" smtClean="0">
                <a:cs typeface="B Nazanin" pitchFamily="2" charset="-78"/>
              </a:rPr>
              <a:t>هدف و نحوه انجام کار را برای وی توضیح دهید.</a:t>
            </a:r>
          </a:p>
          <a:p>
            <a:pPr algn="r" rtl="1"/>
            <a:r>
              <a:rPr lang="fa-IR" sz="2400" dirty="0" smtClean="0">
                <a:cs typeface="B Nazanin" pitchFamily="2" charset="-78"/>
              </a:rPr>
              <a:t>نحوه همکاری بیمار را مشخص کنید.</a:t>
            </a:r>
          </a:p>
          <a:p>
            <a:pPr algn="r" rtl="1"/>
            <a:r>
              <a:rPr lang="fa-IR" sz="2400" dirty="0" smtClean="0">
                <a:cs typeface="B Nazanin" pitchFamily="2" charset="-78"/>
              </a:rPr>
              <a:t>به بیمار گفته شود که استفاده از محلول چشمی باعث سوزش می‌شود</a:t>
            </a:r>
          </a:p>
          <a:p>
            <a:pPr algn="r" rtl="1"/>
            <a:r>
              <a:rPr lang="fa-IR" sz="2400" dirty="0" smtClean="0">
                <a:cs typeface="B Nazanin" pitchFamily="2" charset="-78"/>
              </a:rPr>
              <a:t>بیمار را در وضعیت نشسته یا خوابیده به پشت قرار دهید</a:t>
            </a:r>
          </a:p>
          <a:p>
            <a:pPr algn="r" rtl="1"/>
            <a:r>
              <a:rPr lang="fa-IR" sz="2400" dirty="0" smtClean="0">
                <a:cs typeface="B Nazanin" pitchFamily="2" charset="-78"/>
              </a:rPr>
              <a:t>سر بیمار را به طرف چشم مورد نظر بچرخانید.</a:t>
            </a:r>
            <a:endParaRPr lang="en-US" sz="2400" dirty="0">
              <a:cs typeface="B Nazanin" pitchFamily="2" charset="-78"/>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cs typeface="B Nazanin" pitchFamily="2" charset="-78"/>
              </a:rPr>
              <a:t>روش کار</a:t>
            </a:r>
            <a:endParaRPr lang="en-US" dirty="0">
              <a:cs typeface="B Nazanin" pitchFamily="2" charset="-78"/>
            </a:endParaRPr>
          </a:p>
        </p:txBody>
      </p:sp>
      <p:sp>
        <p:nvSpPr>
          <p:cNvPr id="3" name="Content Placeholder 2"/>
          <p:cNvSpPr>
            <a:spLocks noGrp="1"/>
          </p:cNvSpPr>
          <p:nvPr>
            <p:ph idx="1"/>
          </p:nvPr>
        </p:nvSpPr>
        <p:spPr/>
        <p:txBody>
          <a:bodyPr>
            <a:normAutofit/>
          </a:bodyPr>
          <a:lstStyle/>
          <a:p>
            <a:pPr algn="r" rtl="1"/>
            <a:r>
              <a:rPr lang="fa-IR" sz="2400" dirty="0" smtClean="0">
                <a:solidFill>
                  <a:schemeClr val="tx1"/>
                </a:solidFill>
                <a:cs typeface="B Nazanin" pitchFamily="2" charset="-78"/>
              </a:rPr>
              <a:t>مشمع و رویه را زیر سر بیمار پهن کنید.</a:t>
            </a:r>
          </a:p>
          <a:p>
            <a:pPr algn="r" rtl="1"/>
            <a:r>
              <a:rPr lang="fa-IR" sz="2400" dirty="0" smtClean="0">
                <a:solidFill>
                  <a:schemeClr val="tx1"/>
                </a:solidFill>
                <a:cs typeface="B Nazanin" pitchFamily="2" charset="-78"/>
              </a:rPr>
              <a:t>کیسه نایلونی را در پایین تخت در محلی که دسترسی به آن راحت باشد قرار دهید.</a:t>
            </a:r>
          </a:p>
          <a:p>
            <a:pPr algn="r" rtl="1"/>
            <a:r>
              <a:rPr lang="fa-IR" sz="2400" dirty="0" smtClean="0">
                <a:solidFill>
                  <a:schemeClr val="tx1"/>
                </a:solidFill>
                <a:cs typeface="B Nazanin" pitchFamily="2" charset="-78"/>
              </a:rPr>
              <a:t>دست‌ها را بشوئید و بسته‌های استریل را باز کنید.</a:t>
            </a:r>
          </a:p>
          <a:p>
            <a:pPr algn="r" rtl="1"/>
            <a:r>
              <a:rPr lang="fa-IR" sz="2400" dirty="0" smtClean="0">
                <a:solidFill>
                  <a:schemeClr val="tx1"/>
                </a:solidFill>
                <a:cs typeface="B Nazanin" pitchFamily="2" charset="-78"/>
              </a:rPr>
              <a:t>مراقب حفظ استریلیته مواد باشید.</a:t>
            </a:r>
          </a:p>
          <a:p>
            <a:pPr algn="r" rtl="1"/>
            <a:r>
              <a:rPr lang="fa-IR" sz="2400" dirty="0" smtClean="0">
                <a:solidFill>
                  <a:schemeClr val="tx1"/>
                </a:solidFill>
                <a:cs typeface="B Nazanin" pitchFamily="2" charset="-78"/>
              </a:rPr>
              <a:t>سرم فیزیولوژی را درون کاسه استریل بریزید</a:t>
            </a:r>
          </a:p>
          <a:p>
            <a:pPr algn="r" rtl="1"/>
            <a:r>
              <a:rPr lang="fa-IR" sz="2400" dirty="0" smtClean="0">
                <a:solidFill>
                  <a:schemeClr val="tx1"/>
                </a:solidFill>
                <a:cs typeface="B Nazanin" pitchFamily="2" charset="-78"/>
              </a:rPr>
              <a:t>دستکش استریل بپوشید</a:t>
            </a:r>
          </a:p>
          <a:p>
            <a:pPr algn="r" rtl="1"/>
            <a:r>
              <a:rPr lang="fa-IR" sz="2400" dirty="0" smtClean="0">
                <a:solidFill>
                  <a:schemeClr val="tx1"/>
                </a:solidFill>
                <a:cs typeface="B Nazanin" pitchFamily="2" charset="-78"/>
              </a:rPr>
              <a:t>ریسیور را زیر گونه بیمار قرار دهید</a:t>
            </a:r>
          </a:p>
          <a:p>
            <a:pPr algn="r" rtl="1"/>
            <a:r>
              <a:rPr lang="fa-IR" sz="2400" dirty="0" smtClean="0">
                <a:solidFill>
                  <a:schemeClr val="tx1"/>
                </a:solidFill>
                <a:cs typeface="B Nazanin" pitchFamily="2" charset="-78"/>
              </a:rPr>
              <a:t>در صورت وجود ترشحات، پلک‌ها و مژه‌ها را از گوشه داخلی به سمت گوشه خارجی با گلوله پنبه استریل و سرم فیزیولوژی استریل تمییز کنید و از هر گلوله یک بار استفاده کنید و پنبه های استفاده شده را در کیسه نایلونی بیاندازید.</a:t>
            </a:r>
          </a:p>
          <a:p>
            <a:pPr algn="r" rtl="1"/>
            <a:endParaRPr lang="en-US" sz="2400" dirty="0">
              <a:solidFill>
                <a:schemeClr val="tx1"/>
              </a:solidFill>
              <a:cs typeface="B Nazanin" pitchFamily="2" charset="-78"/>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cs typeface="B Nazanin" pitchFamily="2" charset="-78"/>
              </a:rPr>
              <a:t>روش کار</a:t>
            </a:r>
            <a:endParaRPr lang="en-US" dirty="0"/>
          </a:p>
        </p:txBody>
      </p:sp>
      <p:sp>
        <p:nvSpPr>
          <p:cNvPr id="3" name="Content Placeholder 2"/>
          <p:cNvSpPr>
            <a:spLocks noGrp="1"/>
          </p:cNvSpPr>
          <p:nvPr>
            <p:ph idx="1"/>
          </p:nvPr>
        </p:nvSpPr>
        <p:spPr>
          <a:xfrm>
            <a:off x="304800" y="1554162"/>
            <a:ext cx="8686800" cy="4922838"/>
          </a:xfrm>
        </p:spPr>
        <p:txBody>
          <a:bodyPr>
            <a:normAutofit fontScale="92500" lnSpcReduction="10000"/>
          </a:bodyPr>
          <a:lstStyle/>
          <a:p>
            <a:pPr algn="r" rtl="1"/>
            <a:r>
              <a:rPr lang="fa-IR" sz="2400" dirty="0" smtClean="0">
                <a:solidFill>
                  <a:schemeClr val="tx1"/>
                </a:solidFill>
                <a:cs typeface="B Nazanin" pitchFamily="2" charset="-78"/>
              </a:rPr>
              <a:t>سرنگ یا قطره چکان را از محلول شستشو پر کنید و آن را در دست راست خود بگیرید</a:t>
            </a:r>
          </a:p>
          <a:p>
            <a:pPr algn="r" rtl="1"/>
            <a:r>
              <a:rPr lang="fa-IR" sz="2400" dirty="0" smtClean="0">
                <a:solidFill>
                  <a:schemeClr val="tx1"/>
                </a:solidFill>
                <a:cs typeface="B Nazanin" pitchFamily="2" charset="-78"/>
              </a:rPr>
              <a:t> با دست چپ پلک بالا را به سمت بالا و پلک پایین را به سمت پایین بکشید.</a:t>
            </a:r>
          </a:p>
          <a:p>
            <a:pPr algn="r" rtl="1"/>
            <a:r>
              <a:rPr lang="fa-IR" sz="2400" dirty="0" smtClean="0">
                <a:solidFill>
                  <a:schemeClr val="tx1"/>
                </a:solidFill>
                <a:cs typeface="B Nazanin" pitchFamily="2" charset="-78"/>
              </a:rPr>
              <a:t>محلول شستشو را به آرامی از فاصله 2.5 سانتی متری در حفره ملتحمه تحتانی از گوشه داخلی به طرف گوشه خارجی بریزید.</a:t>
            </a:r>
          </a:p>
          <a:p>
            <a:pPr algn="r" rtl="1"/>
            <a:r>
              <a:rPr lang="fa-IR" sz="2400" dirty="0" smtClean="0">
                <a:solidFill>
                  <a:schemeClr val="tx1"/>
                </a:solidFill>
                <a:cs typeface="B Nazanin" pitchFamily="2" charset="-78"/>
              </a:rPr>
              <a:t>در فاصله بین شستشو از بیمار بخواهید که چشم‌های خود را بسته و به اطراف حرکت دهد تا ترشحات اضافی پلک بالا به طرف پایین آمده و به آسانی شسته شود.</a:t>
            </a:r>
          </a:p>
          <a:p>
            <a:pPr algn="r" rtl="1"/>
            <a:r>
              <a:rPr lang="fa-IR" sz="2400" dirty="0" smtClean="0">
                <a:solidFill>
                  <a:schemeClr val="tx1"/>
                </a:solidFill>
                <a:cs typeface="B Nazanin" pitchFamily="2" charset="-78"/>
              </a:rPr>
              <a:t>عمل شستشو را تا تمام شدن محلول دستور داده شده یا تمییز شدن چشم ادامه دهید</a:t>
            </a:r>
          </a:p>
          <a:p>
            <a:pPr algn="r" rtl="1"/>
            <a:r>
              <a:rPr lang="fa-IR" sz="2400" dirty="0" smtClean="0">
                <a:solidFill>
                  <a:schemeClr val="tx1"/>
                </a:solidFill>
                <a:cs typeface="B Nazanin" pitchFamily="2" charset="-78"/>
              </a:rPr>
              <a:t>چشم های بیمار را با گلوله پنبه استریل از گوشه داخلی به سمت گوشه خارجی چشم پاک کنید و چشم ها را خشک کنید</a:t>
            </a:r>
          </a:p>
          <a:p>
            <a:pPr algn="r" rtl="1"/>
            <a:r>
              <a:rPr lang="fa-IR" sz="2400" dirty="0" smtClean="0">
                <a:solidFill>
                  <a:schemeClr val="tx1"/>
                </a:solidFill>
                <a:cs typeface="B Nazanin" pitchFamily="2" charset="-78"/>
              </a:rPr>
              <a:t>دستکش‌ها را خارج کنید و در صورت تجویز پزشک پد چشمی را رو چشم قرار داده و با چسب ثابت کنید .</a:t>
            </a:r>
          </a:p>
          <a:p>
            <a:pPr algn="r" rtl="1"/>
            <a:r>
              <a:rPr lang="fa-IR" sz="2400" dirty="0" smtClean="0">
                <a:solidFill>
                  <a:schemeClr val="tx1"/>
                </a:solidFill>
                <a:cs typeface="B Nazanin" pitchFamily="2" charset="-78"/>
              </a:rPr>
              <a:t>وسائل را به محل مربوطه برگردانید و دست‌ها را بشوئید</a:t>
            </a:r>
          </a:p>
          <a:p>
            <a:pPr algn="r" rtl="1"/>
            <a:r>
              <a:rPr lang="fa-IR" sz="2400" b="1" dirty="0" smtClean="0">
                <a:solidFill>
                  <a:srgbClr val="FF0000"/>
                </a:solidFill>
                <a:cs typeface="B Nazanin" pitchFamily="2" charset="-78"/>
              </a:rPr>
              <a:t>در پرونده بیمار نوع، مقدار، غلظت، درجه حرارت، چشم مورد معالجه و واکنش بیمار با ذکر تاریخ و ساعت ثبت گردد.</a:t>
            </a:r>
            <a:endParaRPr lang="en-US" sz="2400" b="1" dirty="0">
              <a:solidFill>
                <a:srgbClr val="FF0000"/>
              </a:solidFill>
              <a:cs typeface="B Nazanin" pitchFamily="2" charset="-78"/>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dirty="0" smtClean="0">
                <a:cs typeface="B Nazanin" pitchFamily="2" charset="-78"/>
              </a:rPr>
              <a:t>مصرف دارو از طریق افشانه(</a:t>
            </a:r>
            <a:r>
              <a:rPr lang="en-US" dirty="0" smtClean="0">
                <a:cs typeface="B Nazanin" pitchFamily="2" charset="-78"/>
              </a:rPr>
              <a:t>Nebulizer</a:t>
            </a:r>
            <a:r>
              <a:rPr lang="fa-IR" dirty="0" smtClean="0">
                <a:cs typeface="B Nazanin" pitchFamily="2" charset="-78"/>
              </a:rPr>
              <a:t>)</a:t>
            </a:r>
            <a:endParaRPr lang="en-US" dirty="0">
              <a:cs typeface="B Nazanin" pitchFamily="2" charset="-78"/>
            </a:endParaRPr>
          </a:p>
        </p:txBody>
      </p:sp>
      <p:sp>
        <p:nvSpPr>
          <p:cNvPr id="3" name="Content Placeholder 2"/>
          <p:cNvSpPr>
            <a:spLocks noGrp="1"/>
          </p:cNvSpPr>
          <p:nvPr>
            <p:ph idx="1"/>
          </p:nvPr>
        </p:nvSpPr>
        <p:spPr/>
        <p:txBody>
          <a:bodyPr>
            <a:normAutofit fontScale="92500" lnSpcReduction="10000"/>
          </a:bodyPr>
          <a:lstStyle/>
          <a:p>
            <a:pPr algn="r" rtl="1"/>
            <a:r>
              <a:rPr lang="fa-IR" sz="2400" dirty="0" smtClean="0">
                <a:solidFill>
                  <a:srgbClr val="FF0000"/>
                </a:solidFill>
                <a:cs typeface="B Nazanin" pitchFamily="2" charset="-78"/>
              </a:rPr>
              <a:t>اهداف:</a:t>
            </a:r>
          </a:p>
          <a:p>
            <a:pPr algn="r" rtl="1"/>
            <a:r>
              <a:rPr lang="fa-IR" sz="2400" dirty="0" smtClean="0">
                <a:cs typeface="B Nazanin" pitchFamily="2" charset="-78"/>
              </a:rPr>
              <a:t>تسهیل در خروج ترشحات ریه</a:t>
            </a:r>
          </a:p>
          <a:p>
            <a:pPr algn="r" rtl="1"/>
            <a:r>
              <a:rPr lang="fa-IR" sz="2400" dirty="0" smtClean="0">
                <a:cs typeface="B Nazanin" pitchFamily="2" charset="-78"/>
              </a:rPr>
              <a:t>استعمال دارو</a:t>
            </a:r>
          </a:p>
          <a:p>
            <a:pPr algn="r" rtl="1"/>
            <a:r>
              <a:rPr lang="fa-IR" sz="2400" dirty="0" smtClean="0">
                <a:cs typeface="B Nazanin" pitchFamily="2" charset="-78"/>
              </a:rPr>
              <a:t>بهبود وضعیت تنفسی</a:t>
            </a:r>
          </a:p>
          <a:p>
            <a:pPr algn="r" rtl="1"/>
            <a:endParaRPr lang="fa-IR" sz="2400" dirty="0" smtClean="0">
              <a:cs typeface="B Nazanin" pitchFamily="2" charset="-78"/>
            </a:endParaRPr>
          </a:p>
          <a:p>
            <a:pPr algn="r" rtl="1"/>
            <a:r>
              <a:rPr lang="fa-IR" sz="2400" dirty="0" smtClean="0">
                <a:solidFill>
                  <a:srgbClr val="FF0000"/>
                </a:solidFill>
                <a:cs typeface="B Nazanin" pitchFamily="2" charset="-78"/>
              </a:rPr>
              <a:t>نکات مورد بررسی:</a:t>
            </a:r>
          </a:p>
          <a:p>
            <a:pPr algn="r" rtl="1"/>
            <a:r>
              <a:rPr lang="fa-IR" sz="2400" dirty="0" smtClean="0">
                <a:cs typeface="B Nazanin" pitchFamily="2" charset="-78"/>
              </a:rPr>
              <a:t>توانایی بیمار جهت همکاری</a:t>
            </a:r>
          </a:p>
          <a:p>
            <a:pPr algn="r" rtl="1"/>
            <a:r>
              <a:rPr lang="fa-IR" sz="2400" dirty="0" smtClean="0">
                <a:cs typeface="B Nazanin" pitchFamily="2" charset="-78"/>
              </a:rPr>
              <a:t>وضعیت تنفسی بیمار</a:t>
            </a:r>
          </a:p>
          <a:p>
            <a:pPr algn="r" rtl="1"/>
            <a:r>
              <a:rPr lang="fa-IR" sz="2400" dirty="0" smtClean="0">
                <a:cs typeface="B Nazanin" pitchFamily="2" charset="-78"/>
              </a:rPr>
              <a:t>صداهای غیر طبیعی ریه</a:t>
            </a:r>
          </a:p>
          <a:p>
            <a:pPr algn="r" rtl="1"/>
            <a:r>
              <a:rPr lang="fa-IR" sz="2400" dirty="0" smtClean="0">
                <a:cs typeface="B Nazanin" pitchFamily="2" charset="-78"/>
              </a:rPr>
              <a:t>سرفه</a:t>
            </a:r>
          </a:p>
          <a:p>
            <a:pPr algn="r" rtl="1"/>
            <a:r>
              <a:rPr lang="fa-IR" sz="2400" dirty="0" smtClean="0">
                <a:cs typeface="B Nazanin" pitchFamily="2" charset="-78"/>
              </a:rPr>
              <a:t>مقدار، رنگ و بوی ترشحات</a:t>
            </a:r>
          </a:p>
          <a:p>
            <a:pPr algn="r" rtl="1"/>
            <a:r>
              <a:rPr lang="fa-IR" sz="2400" dirty="0" smtClean="0">
                <a:cs typeface="B Nazanin" pitchFamily="2" charset="-78"/>
              </a:rPr>
              <a:t>علائم حیاتی، تنگی نفس</a:t>
            </a:r>
          </a:p>
          <a:p>
            <a:pPr algn="r" rtl="1"/>
            <a:endParaRPr lang="en-US" sz="2400" dirty="0">
              <a:cs typeface="B Nazanin" pitchFamily="2" charset="-78"/>
            </a:endParaRPr>
          </a:p>
        </p:txBody>
      </p:sp>
      <p:pic>
        <p:nvPicPr>
          <p:cNvPr id="4" name="Picture 2"/>
          <p:cNvPicPr>
            <a:picLocks noChangeAspect="1" noChangeArrowheads="1"/>
          </p:cNvPicPr>
          <p:nvPr/>
        </p:nvPicPr>
        <p:blipFill>
          <a:blip r:embed="rId4"/>
          <a:srcRect/>
          <a:stretch>
            <a:fillRect/>
          </a:stretch>
        </p:blipFill>
        <p:spPr bwMode="auto">
          <a:xfrm>
            <a:off x="914400" y="1981200"/>
            <a:ext cx="3962400" cy="2771775"/>
          </a:xfrm>
          <a:prstGeom prst="rect">
            <a:avLst/>
          </a:prstGeom>
          <a:noFill/>
          <a:ln w="9525">
            <a:noFill/>
            <a:miter lim="800000"/>
            <a:headEnd/>
            <a:tailEnd/>
          </a:ln>
          <a:effectLst/>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cs typeface="B Nazanin" pitchFamily="2" charset="-78"/>
              </a:rPr>
              <a:t>وسائل لازم</a:t>
            </a:r>
            <a:endParaRPr lang="en-US" dirty="0">
              <a:cs typeface="B Nazanin" pitchFamily="2" charset="-78"/>
            </a:endParaRPr>
          </a:p>
        </p:txBody>
      </p:sp>
      <p:sp>
        <p:nvSpPr>
          <p:cNvPr id="3" name="Content Placeholder 2"/>
          <p:cNvSpPr>
            <a:spLocks noGrp="1"/>
          </p:cNvSpPr>
          <p:nvPr>
            <p:ph idx="1"/>
          </p:nvPr>
        </p:nvSpPr>
        <p:spPr/>
        <p:txBody>
          <a:bodyPr>
            <a:normAutofit fontScale="92500"/>
          </a:bodyPr>
          <a:lstStyle/>
          <a:p>
            <a:pPr algn="r" rtl="1"/>
            <a:r>
              <a:rPr lang="fa-IR" sz="2400" dirty="0" smtClean="0">
                <a:solidFill>
                  <a:schemeClr val="tx1"/>
                </a:solidFill>
                <a:cs typeface="B Nazanin" pitchFamily="2" charset="-78"/>
              </a:rPr>
              <a:t>کارت داروئی</a:t>
            </a:r>
          </a:p>
          <a:p>
            <a:pPr algn="r" rtl="1"/>
            <a:r>
              <a:rPr lang="fa-IR" sz="2400" dirty="0" smtClean="0">
                <a:solidFill>
                  <a:schemeClr val="tx1"/>
                </a:solidFill>
                <a:cs typeface="B Nazanin" pitchFamily="2" charset="-78"/>
              </a:rPr>
              <a:t>افشانه</a:t>
            </a:r>
          </a:p>
          <a:p>
            <a:pPr algn="ctr" rtl="1"/>
            <a:r>
              <a:rPr lang="fa-IR" sz="2400" dirty="0" smtClean="0">
                <a:solidFill>
                  <a:schemeClr val="tx1"/>
                </a:solidFill>
                <a:cs typeface="B Nazanin" pitchFamily="2" charset="-78"/>
              </a:rPr>
              <a:t>روش کار</a:t>
            </a:r>
          </a:p>
          <a:p>
            <a:pPr algn="r" rtl="1"/>
            <a:r>
              <a:rPr lang="fa-IR" sz="2400" dirty="0" smtClean="0">
                <a:solidFill>
                  <a:schemeClr val="tx1"/>
                </a:solidFill>
                <a:cs typeface="B Nazanin" pitchFamily="2" charset="-78"/>
              </a:rPr>
              <a:t>کارت داروئی را با کارکس چک کنید.</a:t>
            </a:r>
          </a:p>
          <a:p>
            <a:pPr algn="r" rtl="1"/>
            <a:r>
              <a:rPr lang="fa-IR" sz="2400" dirty="0" smtClean="0">
                <a:solidFill>
                  <a:schemeClr val="tx1"/>
                </a:solidFill>
                <a:cs typeface="B Nazanin" pitchFamily="2" charset="-78"/>
              </a:rPr>
              <a:t>وسائل را در سینی گذاشته و نزد بیمار بروید</a:t>
            </a:r>
          </a:p>
          <a:p>
            <a:pPr algn="r" rtl="1"/>
            <a:r>
              <a:rPr lang="fa-IR" sz="2400" dirty="0" smtClean="0">
                <a:solidFill>
                  <a:schemeClr val="tx1"/>
                </a:solidFill>
                <a:cs typeface="B Nazanin" pitchFamily="2" charset="-78"/>
              </a:rPr>
              <a:t>خود را به بیمار معرفی و هدف و نحوه استفاده از دارو را برای بیمار شرح دهید و خلوت بیمار را فراهم کنید</a:t>
            </a:r>
          </a:p>
          <a:p>
            <a:pPr algn="r" rtl="1"/>
            <a:r>
              <a:rPr lang="fa-IR" sz="2400" dirty="0" smtClean="0">
                <a:solidFill>
                  <a:schemeClr val="tx1"/>
                </a:solidFill>
                <a:cs typeface="B Nazanin" pitchFamily="2" charset="-78"/>
              </a:rPr>
              <a:t>افشانه را تکان دهید و از بیمار بخواهید بازدم عمیقی انجام دهد</a:t>
            </a:r>
          </a:p>
          <a:p>
            <a:pPr algn="r" rtl="1"/>
            <a:r>
              <a:rPr lang="fa-IR" sz="2400" dirty="0" smtClean="0">
                <a:solidFill>
                  <a:schemeClr val="tx1"/>
                </a:solidFill>
                <a:cs typeface="B Nazanin" pitchFamily="2" charset="-78"/>
              </a:rPr>
              <a:t>در صورت استفاده از افشانه دهانی قسمت دهانی افشانه را طوری که سوراخ آن به طرف گلو باشد در دهان بیمار قرار دهید.</a:t>
            </a:r>
          </a:p>
          <a:p>
            <a:pPr algn="r" rtl="1"/>
            <a:r>
              <a:rPr lang="fa-IR" sz="2400" dirty="0" smtClean="0">
                <a:solidFill>
                  <a:schemeClr val="tx1"/>
                </a:solidFill>
                <a:cs typeface="B Nazanin" pitchFamily="2" charset="-78"/>
              </a:rPr>
              <a:t>در برخی از افشانه‌ها باید قسمت دهانی را در فاصله 2.5 تا 3.5 سانتی متر از دهان باز نگه داشت</a:t>
            </a:r>
          </a:p>
          <a:p>
            <a:pPr algn="r" rtl="1"/>
            <a:endParaRPr lang="en-US" sz="2400" dirty="0">
              <a:solidFill>
                <a:schemeClr val="tx1"/>
              </a:solidFill>
              <a:cs typeface="B Nazanin" pitchFamily="2" charset="-78"/>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1"/>
            <a:r>
              <a:rPr lang="fa-IR" dirty="0" smtClean="0">
                <a:solidFill>
                  <a:schemeClr val="tx1"/>
                </a:solidFill>
                <a:cs typeface="B Nazanin" pitchFamily="2" charset="-78"/>
              </a:rPr>
              <a:t>روش کار</a:t>
            </a:r>
            <a:br>
              <a:rPr lang="fa-IR" dirty="0" smtClean="0">
                <a:solidFill>
                  <a:schemeClr val="tx1"/>
                </a:solidFill>
                <a:cs typeface="B Nazanin" pitchFamily="2" charset="-78"/>
              </a:rPr>
            </a:br>
            <a:endParaRPr lang="en-US" dirty="0">
              <a:cs typeface="B Nazanin" pitchFamily="2" charset="-78"/>
            </a:endParaRPr>
          </a:p>
        </p:txBody>
      </p:sp>
      <p:sp>
        <p:nvSpPr>
          <p:cNvPr id="3" name="Content Placeholder 2"/>
          <p:cNvSpPr>
            <a:spLocks noGrp="1"/>
          </p:cNvSpPr>
          <p:nvPr>
            <p:ph idx="1"/>
          </p:nvPr>
        </p:nvSpPr>
        <p:spPr/>
        <p:txBody>
          <a:bodyPr>
            <a:normAutofit fontScale="92500"/>
          </a:bodyPr>
          <a:lstStyle/>
          <a:p>
            <a:pPr algn="r" rtl="1"/>
            <a:r>
              <a:rPr lang="fa-IR" sz="2400" dirty="0" smtClean="0">
                <a:solidFill>
                  <a:schemeClr val="tx1"/>
                </a:solidFill>
                <a:cs typeface="B Nazanin" pitchFamily="2" charset="-78"/>
              </a:rPr>
              <a:t>در صورت استفاده از افشانه بینی یکی از سوراخ‌ها را با دست گرفته و خروجی افشانه را در ابتدای مجرای دیگر بینی قرار دهید.</a:t>
            </a:r>
          </a:p>
          <a:p>
            <a:pPr algn="r" rtl="1"/>
            <a:r>
              <a:rPr lang="fa-IR" sz="2400" dirty="0" smtClean="0">
                <a:solidFill>
                  <a:schemeClr val="tx1"/>
                </a:solidFill>
                <a:cs typeface="B Nazanin" pitchFamily="2" charset="-78"/>
              </a:rPr>
              <a:t>از بیمار بخواهید به آرامی و به طور عمیق عمل دم را انجام دهد </a:t>
            </a:r>
          </a:p>
          <a:p>
            <a:pPr algn="r" rtl="1"/>
            <a:r>
              <a:rPr lang="fa-IR" sz="2400" dirty="0" smtClean="0">
                <a:solidFill>
                  <a:schemeClr val="tx1"/>
                </a:solidFill>
                <a:cs typeface="B Nazanin" pitchFamily="2" charset="-78"/>
              </a:rPr>
              <a:t> با فشار دادن بر روی کپسول، مقدار داروی مورد نیاز را آزاد کنید.</a:t>
            </a:r>
          </a:p>
          <a:p>
            <a:pPr algn="r" rtl="1"/>
            <a:r>
              <a:rPr lang="fa-IR" sz="2400" dirty="0" smtClean="0">
                <a:solidFill>
                  <a:schemeClr val="tx1"/>
                </a:solidFill>
                <a:cs typeface="B Nazanin" pitchFamily="2" charset="-78"/>
              </a:rPr>
              <a:t>از بیمار بخواهید نفس خود را 10 ثانیه نگه دارد و سپس به آرامی با لب‌های غنچه عمل بازدم را انجام دهد.</a:t>
            </a:r>
          </a:p>
          <a:p>
            <a:pPr algn="r" rtl="1"/>
            <a:r>
              <a:rPr lang="fa-IR" sz="2400" dirty="0" smtClean="0">
                <a:solidFill>
                  <a:schemeClr val="tx1"/>
                </a:solidFill>
                <a:cs typeface="B Nazanin" pitchFamily="2" charset="-78"/>
              </a:rPr>
              <a:t>در صورت استفاده از افشانه بینی همین اعمال را برای هر یک از سوراخ های بینی به طور جداگانه انجام دهد.</a:t>
            </a:r>
          </a:p>
          <a:p>
            <a:pPr algn="r" rtl="1"/>
            <a:r>
              <a:rPr lang="fa-IR" sz="2400" dirty="0" smtClean="0">
                <a:solidFill>
                  <a:schemeClr val="tx1"/>
                </a:solidFill>
                <a:cs typeface="B Nazanin" pitchFamily="2" charset="-78"/>
              </a:rPr>
              <a:t>از بیمار بخواهید به منظور کاهش احتمال تحریک مخاط و عفونت دهان خود را با آب ساده شسته و ترشحات بینی خود را خارج کند.</a:t>
            </a:r>
          </a:p>
          <a:p>
            <a:pPr algn="r" rtl="1"/>
            <a:r>
              <a:rPr lang="fa-IR" sz="2400" dirty="0" smtClean="0">
                <a:solidFill>
                  <a:schemeClr val="tx1"/>
                </a:solidFill>
                <a:cs typeface="B Nazanin" pitchFamily="2" charset="-78"/>
              </a:rPr>
              <a:t>در صورت لزوم نحوه استفاده از افشانه را به بیمار آموزش و بیمار را از خطرات استفاده بیش از حد از افشانه مانند اسپاسم برونش، عوارض قلبی، عفونت قارچ دهانی و... آگاه کنید</a:t>
            </a:r>
            <a:endParaRPr lang="en-US" sz="2400" dirty="0">
              <a:solidFill>
                <a:schemeClr val="tx1"/>
              </a:solidFill>
              <a:cs typeface="B Nazanin" pitchFamily="2" charset="-78"/>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1"/>
            <a:r>
              <a:rPr lang="fa-IR" dirty="0" smtClean="0">
                <a:solidFill>
                  <a:schemeClr val="tx1"/>
                </a:solidFill>
                <a:cs typeface="B Nazanin" pitchFamily="2" charset="-78"/>
              </a:rPr>
              <a:t>روش کار</a:t>
            </a:r>
            <a:br>
              <a:rPr lang="fa-IR" dirty="0" smtClean="0">
                <a:solidFill>
                  <a:schemeClr val="tx1"/>
                </a:solidFill>
                <a:cs typeface="B Nazanin" pitchFamily="2" charset="-78"/>
              </a:rPr>
            </a:br>
            <a:endParaRPr lang="en-US" dirty="0">
              <a:cs typeface="B Nazanin" pitchFamily="2" charset="-78"/>
            </a:endParaRPr>
          </a:p>
        </p:txBody>
      </p:sp>
      <p:sp>
        <p:nvSpPr>
          <p:cNvPr id="3" name="Content Placeholder 2"/>
          <p:cNvSpPr>
            <a:spLocks noGrp="1"/>
          </p:cNvSpPr>
          <p:nvPr>
            <p:ph idx="1"/>
          </p:nvPr>
        </p:nvSpPr>
        <p:spPr/>
        <p:txBody>
          <a:bodyPr>
            <a:normAutofit/>
          </a:bodyPr>
          <a:lstStyle/>
          <a:p>
            <a:pPr algn="r" rtl="1"/>
            <a:r>
              <a:rPr lang="fa-IR" sz="2400" dirty="0" smtClean="0">
                <a:cs typeface="B Nazanin" pitchFamily="2" charset="-78"/>
              </a:rPr>
              <a:t>به بیمار آموزش دهید که در صورت استفاده همزمان از افشانه‌های گشاد کننده برونش و افشانه‌های استروئیدی، ابتدا افشانه گشاد کننده برونش و سپس افشانه استروئیدی را استعمال نماید.</a:t>
            </a:r>
          </a:p>
          <a:p>
            <a:pPr algn="r" rtl="1"/>
            <a:r>
              <a:rPr lang="fa-IR" sz="2400" dirty="0" smtClean="0">
                <a:cs typeface="B Nazanin" pitchFamily="2" charset="-78"/>
              </a:rPr>
              <a:t>از بیمار بخواهید پس از هر بار استفاده قسمتی از افشانه که به سمت دهان یا بینی قرار می‌گیرد را با آب و صابون شسته و دست‌های خود را بشوید.</a:t>
            </a:r>
          </a:p>
          <a:p>
            <a:pPr algn="r" rtl="1"/>
            <a:r>
              <a:rPr lang="fa-IR" sz="2400" dirty="0" smtClean="0">
                <a:cs typeface="B Nazanin" pitchFamily="2" charset="-78"/>
              </a:rPr>
              <a:t>افشانه را در دمای اتاق نگه داری کنید.</a:t>
            </a:r>
          </a:p>
          <a:p>
            <a:pPr algn="r" rtl="1"/>
            <a:r>
              <a:rPr lang="fa-IR" sz="2400" dirty="0" smtClean="0">
                <a:cs typeface="B Nazanin" pitchFamily="2" charset="-78"/>
              </a:rPr>
              <a:t>اطلاعات خود را درباره نام و دوز داروی استفاده شده، واکنش بیمار، نکات مورد بررسی و نکات مورد ارزشیابی در پرونده بیمار ثبت کنید.</a:t>
            </a:r>
            <a:endParaRPr lang="en-US" sz="2400" dirty="0">
              <a:cs typeface="B Nazanin" pitchFamily="2" charset="-78"/>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cs typeface="B Nazanin" pitchFamily="2" charset="-78"/>
              </a:rPr>
              <a:t>شیاف مقعدی</a:t>
            </a:r>
            <a:r>
              <a:rPr lang="en-US" dirty="0" smtClean="0">
                <a:cs typeface="B Nazanin" pitchFamily="2" charset="-78"/>
              </a:rPr>
              <a:t>Rectal suppository</a:t>
            </a:r>
            <a:endParaRPr lang="en-US" dirty="0">
              <a:cs typeface="B Nazanin" pitchFamily="2" charset="-78"/>
            </a:endParaRPr>
          </a:p>
        </p:txBody>
      </p:sp>
      <p:sp>
        <p:nvSpPr>
          <p:cNvPr id="3" name="Content Placeholder 2"/>
          <p:cNvSpPr>
            <a:spLocks noGrp="1"/>
          </p:cNvSpPr>
          <p:nvPr>
            <p:ph idx="1"/>
          </p:nvPr>
        </p:nvSpPr>
        <p:spPr/>
        <p:txBody>
          <a:bodyPr>
            <a:normAutofit/>
          </a:bodyPr>
          <a:lstStyle/>
          <a:p>
            <a:pPr algn="r" rtl="1"/>
            <a:r>
              <a:rPr lang="fa-IR" sz="2400" dirty="0" smtClean="0">
                <a:solidFill>
                  <a:srgbClr val="FF0000"/>
                </a:solidFill>
                <a:cs typeface="B Nazanin" pitchFamily="2" charset="-78"/>
              </a:rPr>
              <a:t>اهداف:</a:t>
            </a:r>
          </a:p>
          <a:p>
            <a:pPr algn="r" rtl="1"/>
            <a:r>
              <a:rPr lang="fa-IR" sz="2400" dirty="0" smtClean="0">
                <a:cs typeface="B Nazanin" pitchFamily="2" charset="-78"/>
              </a:rPr>
              <a:t>استعمال دارو به منظور ایجاد اثرات درمانی موضعی و عمومی به عنوان راهی جایگزین برای بیمارانی که به دلایلی قادر به استفاده دارو از راه دهان نبوده یا استعمال دارو از طریق دهان ممنوع می‌باشد.</a:t>
            </a:r>
          </a:p>
          <a:p>
            <a:pPr algn="r" rtl="1"/>
            <a:endParaRPr lang="en-US" sz="2400" dirty="0">
              <a:cs typeface="B Nazanin" pitchFamily="2" charset="-78"/>
            </a:endParaRPr>
          </a:p>
        </p:txBody>
      </p:sp>
      <p:pic>
        <p:nvPicPr>
          <p:cNvPr id="5" name="Picture 2"/>
          <p:cNvPicPr>
            <a:picLocks noChangeAspect="1" noChangeArrowheads="1"/>
          </p:cNvPicPr>
          <p:nvPr/>
        </p:nvPicPr>
        <p:blipFill>
          <a:blip r:embed="rId4"/>
          <a:srcRect/>
          <a:stretch>
            <a:fillRect/>
          </a:stretch>
        </p:blipFill>
        <p:spPr bwMode="auto">
          <a:xfrm>
            <a:off x="1524000" y="3276600"/>
            <a:ext cx="4419600" cy="2362200"/>
          </a:xfrm>
          <a:prstGeom prst="rect">
            <a:avLst/>
          </a:prstGeom>
          <a:noFill/>
          <a:ln w="9525">
            <a:noFill/>
            <a:miter lim="800000"/>
            <a:headEnd/>
            <a:tailEnd/>
          </a:ln>
          <a:effectLst/>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cs typeface="B Nazanin" pitchFamily="2" charset="-78"/>
              </a:rPr>
              <a:t>استعمال دارو در گوش</a:t>
            </a:r>
            <a:endParaRPr lang="en-US" dirty="0">
              <a:cs typeface="B Nazanin" pitchFamily="2" charset="-78"/>
            </a:endParaRPr>
          </a:p>
        </p:txBody>
      </p:sp>
      <p:sp>
        <p:nvSpPr>
          <p:cNvPr id="3" name="Content Placeholder 2"/>
          <p:cNvSpPr>
            <a:spLocks noGrp="1"/>
          </p:cNvSpPr>
          <p:nvPr>
            <p:ph idx="1"/>
          </p:nvPr>
        </p:nvSpPr>
        <p:spPr/>
        <p:txBody>
          <a:bodyPr>
            <a:normAutofit lnSpcReduction="10000"/>
          </a:bodyPr>
          <a:lstStyle/>
          <a:p>
            <a:pPr algn="r" rtl="1"/>
            <a:r>
              <a:rPr lang="fa-IR" sz="2400" dirty="0" smtClean="0">
                <a:solidFill>
                  <a:srgbClr val="FF0000"/>
                </a:solidFill>
                <a:cs typeface="B Nazanin" pitchFamily="2" charset="-78"/>
              </a:rPr>
              <a:t>اهداف</a:t>
            </a:r>
            <a:r>
              <a:rPr lang="fa-IR" sz="2400" dirty="0" smtClean="0">
                <a:cs typeface="B Nazanin" pitchFamily="2" charset="-78"/>
              </a:rPr>
              <a:t>:</a:t>
            </a:r>
          </a:p>
          <a:p>
            <a:pPr algn="r" rtl="1"/>
            <a:r>
              <a:rPr lang="fa-IR" sz="2400" dirty="0" smtClean="0">
                <a:cs typeface="B Nazanin" pitchFamily="2" charset="-78"/>
              </a:rPr>
              <a:t>خارج کردن واکس، ترشحات و اشیای خارجی از گوش</a:t>
            </a:r>
          </a:p>
          <a:p>
            <a:pPr algn="r" rtl="1"/>
            <a:r>
              <a:rPr lang="fa-IR" sz="2400" dirty="0" smtClean="0">
                <a:cs typeface="B Nazanin" pitchFamily="2" charset="-78"/>
              </a:rPr>
              <a:t>استعمال آنتی بیوتیک‌ها و ضدعفونی کردن گوش</a:t>
            </a:r>
          </a:p>
          <a:p>
            <a:pPr algn="r" rtl="1"/>
            <a:endParaRPr lang="fa-IR" sz="2400" dirty="0" smtClean="0">
              <a:cs typeface="B Nazanin" pitchFamily="2" charset="-78"/>
            </a:endParaRPr>
          </a:p>
          <a:p>
            <a:pPr algn="r" rtl="1"/>
            <a:r>
              <a:rPr lang="fa-IR" sz="2400" dirty="0" smtClean="0">
                <a:solidFill>
                  <a:srgbClr val="FF0000"/>
                </a:solidFill>
                <a:cs typeface="B Nazanin" pitchFamily="2" charset="-78"/>
              </a:rPr>
              <a:t>روش کار:</a:t>
            </a:r>
          </a:p>
          <a:p>
            <a:pPr algn="r" rtl="1"/>
            <a:r>
              <a:rPr lang="fa-IR" sz="2400" dirty="0" smtClean="0">
                <a:cs typeface="B Nazanin" pitchFamily="2" charset="-78"/>
              </a:rPr>
              <a:t>به بیمار توضیح دهید هنگام شستشو ممکن است حس پری(</a:t>
            </a:r>
            <a:r>
              <a:rPr lang="en-US" sz="2400" dirty="0" smtClean="0">
                <a:cs typeface="B Nazanin" pitchFamily="2" charset="-78"/>
              </a:rPr>
              <a:t>fullness</a:t>
            </a:r>
            <a:r>
              <a:rPr lang="fa-IR" sz="2400" dirty="0" smtClean="0">
                <a:cs typeface="B Nazanin" pitchFamily="2" charset="-78"/>
              </a:rPr>
              <a:t>)، گرمی و گاهی ناراحتی را در گوش تجربه کند.</a:t>
            </a:r>
          </a:p>
          <a:p>
            <a:pPr algn="r" rtl="1"/>
            <a:r>
              <a:rPr lang="fa-IR" sz="2400" dirty="0" smtClean="0">
                <a:cs typeface="B Nazanin" pitchFamily="2" charset="-78"/>
              </a:rPr>
              <a:t>وسائل را آماده کنید و نزد بیمار بروید</a:t>
            </a:r>
          </a:p>
          <a:p>
            <a:pPr algn="r" rtl="1"/>
            <a:r>
              <a:rPr lang="fa-IR" sz="2400" dirty="0" smtClean="0">
                <a:cs typeface="B Nazanin" pitchFamily="2" charset="-78"/>
              </a:rPr>
              <a:t>بیمار را در وضعیت به پشت خوابانده در حالی که سر به طرف گوش مورد معالجه خم شده است قرار دهید.</a:t>
            </a:r>
          </a:p>
          <a:p>
            <a:pPr algn="r" rtl="1"/>
            <a:r>
              <a:rPr lang="fa-IR" sz="2400" dirty="0" smtClean="0">
                <a:cs typeface="B Nazanin" pitchFamily="2" charset="-78"/>
              </a:rPr>
              <a:t>مشمع و رویه را زیر سر و شانه بیمار پهن کنید.</a:t>
            </a:r>
            <a:endParaRPr lang="en-US" sz="2400" dirty="0">
              <a:cs typeface="B Nazanin" pitchFamily="2" charset="-78"/>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cs typeface="B Nazanin" pitchFamily="2" charset="-78"/>
              </a:rPr>
              <a:t>استعمال دارو در گوش</a:t>
            </a:r>
            <a:endParaRPr lang="en-US" dirty="0"/>
          </a:p>
        </p:txBody>
      </p:sp>
      <p:sp>
        <p:nvSpPr>
          <p:cNvPr id="3" name="Content Placeholder 2"/>
          <p:cNvSpPr>
            <a:spLocks noGrp="1"/>
          </p:cNvSpPr>
          <p:nvPr>
            <p:ph idx="1"/>
          </p:nvPr>
        </p:nvSpPr>
        <p:spPr/>
        <p:txBody>
          <a:bodyPr>
            <a:normAutofit lnSpcReduction="10000"/>
          </a:bodyPr>
          <a:lstStyle/>
          <a:p>
            <a:pPr algn="r" rtl="1"/>
            <a:r>
              <a:rPr lang="fa-IR" sz="2400" dirty="0" smtClean="0">
                <a:cs typeface="B Nazanin" pitchFamily="2" charset="-78"/>
              </a:rPr>
              <a:t>با استفاده از اپلیکاتور و گلوله پنبه که به محلول شستشو آغشته است به آرامی ترشحات لاله و دهانه مجرای گوش را خارج کنید .</a:t>
            </a:r>
          </a:p>
          <a:p>
            <a:pPr algn="r" rtl="1"/>
            <a:r>
              <a:rPr lang="fa-IR" sz="2400" dirty="0" smtClean="0">
                <a:cs typeface="B Nazanin" pitchFamily="2" charset="-78"/>
              </a:rPr>
              <a:t>سرنگ را از محلول دستور داده شده پر کنید</a:t>
            </a:r>
          </a:p>
          <a:p>
            <a:pPr algn="r" rtl="1"/>
            <a:r>
              <a:rPr lang="fa-IR" sz="2400" dirty="0" smtClean="0">
                <a:cs typeface="B Nazanin" pitchFamily="2" charset="-78"/>
              </a:rPr>
              <a:t>در صورتی که بیمار زیر 3 سال است مجرای گوش را به طرف پایین و عقب و در صورتی که بالای 3 سال است لاله گوش را به طرف بالا وعقب بکشید.</a:t>
            </a:r>
          </a:p>
          <a:p>
            <a:pPr algn="r" rtl="1"/>
            <a:r>
              <a:rPr lang="fa-IR" sz="2400" dirty="0" smtClean="0">
                <a:cs typeface="B Nazanin" pitchFamily="2" charset="-78"/>
              </a:rPr>
              <a:t>نوک سرنگ را به آرامی وارد مجرای گوش کنید طوری که نوک سرنگ مجرای خارجی گوش را مسدود نکند.</a:t>
            </a:r>
          </a:p>
          <a:p>
            <a:pPr algn="r" rtl="1"/>
            <a:r>
              <a:rPr lang="fa-IR" sz="2400" dirty="0" smtClean="0">
                <a:cs typeface="B Nazanin" pitchFamily="2" charset="-78"/>
              </a:rPr>
              <a:t>برای اجتناب از ریخته شدن مستقیم محلول بر روی پرده صماخ، محلول را به آرامی به طرف بالای مجرا تخلیه کنید.</a:t>
            </a:r>
          </a:p>
          <a:p>
            <a:pPr algn="r" rtl="1"/>
            <a:r>
              <a:rPr lang="fa-IR" sz="2400" dirty="0" smtClean="0">
                <a:cs typeface="B Nazanin" pitchFamily="2" charset="-78"/>
              </a:rPr>
              <a:t>عمل شستشو را تا تمام شدن محلول دستور داده شده یا تمییز شدن گوش ادامه دهید.</a:t>
            </a:r>
          </a:p>
          <a:p>
            <a:pPr algn="r" rtl="1"/>
            <a:r>
              <a:rPr lang="fa-IR" sz="2400" dirty="0" smtClean="0">
                <a:cs typeface="B Nazanin" pitchFamily="2" charset="-78"/>
              </a:rPr>
              <a:t>از بیمار بخواهید روی گوش مورد معالجه بخوابد تا تمام محلول خارج گردد.</a:t>
            </a:r>
            <a:endParaRPr lang="en-US" sz="2400" dirty="0">
              <a:cs typeface="B Nazanin" pitchFamily="2" charset="-78"/>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b="1" dirty="0" smtClean="0">
                <a:solidFill>
                  <a:schemeClr val="tx1"/>
                </a:solidFill>
                <a:cs typeface="B Nazanin" pitchFamily="2" charset="-78"/>
              </a:rPr>
              <a:t>دادن دارو از راه دهان</a:t>
            </a:r>
            <a:endParaRPr lang="en-US" b="1" dirty="0">
              <a:solidFill>
                <a:schemeClr val="tx1"/>
              </a:solidFill>
              <a:cs typeface="B Nazanin" pitchFamily="2" charset="-78"/>
            </a:endParaRPr>
          </a:p>
        </p:txBody>
      </p:sp>
      <p:sp>
        <p:nvSpPr>
          <p:cNvPr id="3" name="Content Placeholder 2"/>
          <p:cNvSpPr>
            <a:spLocks noGrp="1"/>
          </p:cNvSpPr>
          <p:nvPr>
            <p:ph idx="1"/>
          </p:nvPr>
        </p:nvSpPr>
        <p:spPr/>
        <p:txBody>
          <a:bodyPr>
            <a:normAutofit/>
          </a:bodyPr>
          <a:lstStyle/>
          <a:p>
            <a:pPr algn="r" rtl="1"/>
            <a:r>
              <a:rPr lang="fa-IR" sz="2400" b="1" dirty="0" smtClean="0">
                <a:solidFill>
                  <a:srgbClr val="FF0000"/>
                </a:solidFill>
                <a:cs typeface="B Nazanin" pitchFamily="2" charset="-78"/>
              </a:rPr>
              <a:t>اهداف:</a:t>
            </a:r>
          </a:p>
          <a:p>
            <a:pPr algn="just" rtl="1"/>
            <a:r>
              <a:rPr lang="fa-IR" sz="2400" dirty="0" smtClean="0">
                <a:solidFill>
                  <a:schemeClr val="tx1"/>
                </a:solidFill>
                <a:cs typeface="B Nazanin" pitchFamily="2" charset="-78"/>
              </a:rPr>
              <a:t>دادن دارو از راه دهان جهت ایجاد اثرات درمانی</a:t>
            </a:r>
          </a:p>
          <a:p>
            <a:pPr algn="r" rtl="1"/>
            <a:r>
              <a:rPr lang="fa-IR" sz="2400" b="1" dirty="0" smtClean="0">
                <a:solidFill>
                  <a:srgbClr val="FF0000"/>
                </a:solidFill>
                <a:cs typeface="B Nazanin" pitchFamily="2" charset="-78"/>
              </a:rPr>
              <a:t>نکات مورد بررسی:</a:t>
            </a:r>
          </a:p>
          <a:p>
            <a:pPr algn="just" rtl="1"/>
            <a:r>
              <a:rPr lang="fa-IR" sz="2400" dirty="0" smtClean="0">
                <a:solidFill>
                  <a:schemeClr val="tx1"/>
                </a:solidFill>
                <a:cs typeface="B Nazanin" pitchFamily="2" charset="-78"/>
              </a:rPr>
              <a:t>عوارض دارویی</a:t>
            </a:r>
          </a:p>
          <a:p>
            <a:pPr algn="just" rtl="1"/>
            <a:r>
              <a:rPr lang="fa-IR" sz="2400" dirty="0" smtClean="0">
                <a:solidFill>
                  <a:schemeClr val="tx1"/>
                </a:solidFill>
                <a:cs typeface="B Nazanin" pitchFamily="2" charset="-78"/>
              </a:rPr>
              <a:t>حساسیت دارویی</a:t>
            </a:r>
          </a:p>
          <a:p>
            <a:pPr algn="just" rtl="1"/>
            <a:r>
              <a:rPr lang="fa-IR" sz="2400" dirty="0" smtClean="0">
                <a:solidFill>
                  <a:schemeClr val="tx1"/>
                </a:solidFill>
                <a:cs typeface="B Nazanin" pitchFamily="2" charset="-78"/>
              </a:rPr>
              <a:t>وجود تهوع و استفراغ که با جذب دارو تداخل پیدا کند</a:t>
            </a:r>
          </a:p>
          <a:p>
            <a:pPr algn="just" rtl="1"/>
            <a:r>
              <a:rPr lang="fa-IR" sz="2400" dirty="0" smtClean="0">
                <a:solidFill>
                  <a:schemeClr val="tx1"/>
                </a:solidFill>
                <a:cs typeface="B Nazanin" pitchFamily="2" charset="-78"/>
              </a:rPr>
              <a:t>توانایی بلعیدن دارو</a:t>
            </a:r>
          </a:p>
          <a:p>
            <a:pPr algn="just" rtl="1"/>
            <a:r>
              <a:rPr lang="fa-IR" sz="2400" dirty="0" smtClean="0">
                <a:solidFill>
                  <a:schemeClr val="tx1"/>
                </a:solidFill>
                <a:cs typeface="B Nazanin" pitchFamily="2" charset="-78"/>
              </a:rPr>
              <a:t>نیازهای یادگیری در مورد داروی مصرفی</a:t>
            </a:r>
            <a:endParaRPr lang="en-US" sz="2400" dirty="0">
              <a:solidFill>
                <a:schemeClr val="tx1"/>
              </a:solidFill>
              <a:cs typeface="B Nazanin" pitchFamily="2" charset="-78"/>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cs typeface="B Nazanin" pitchFamily="2" charset="-78"/>
              </a:rPr>
              <a:t>چکاندن قطره در بینی</a:t>
            </a:r>
            <a:endParaRPr lang="en-US" dirty="0">
              <a:cs typeface="B Nazanin" pitchFamily="2" charset="-78"/>
            </a:endParaRPr>
          </a:p>
        </p:txBody>
      </p:sp>
      <p:sp>
        <p:nvSpPr>
          <p:cNvPr id="3" name="Content Placeholder 2"/>
          <p:cNvSpPr>
            <a:spLocks noGrp="1"/>
          </p:cNvSpPr>
          <p:nvPr>
            <p:ph idx="1"/>
          </p:nvPr>
        </p:nvSpPr>
        <p:spPr/>
        <p:txBody>
          <a:bodyPr/>
          <a:lstStyle/>
          <a:p>
            <a:pPr algn="r" rtl="1"/>
            <a:r>
              <a:rPr lang="fa-IR" b="1" dirty="0" smtClean="0">
                <a:solidFill>
                  <a:srgbClr val="FF0000"/>
                </a:solidFill>
                <a:cs typeface="B Nazanin" pitchFamily="2" charset="-78"/>
              </a:rPr>
              <a:t>اهداف:</a:t>
            </a:r>
          </a:p>
          <a:p>
            <a:pPr algn="r" rtl="1"/>
            <a:r>
              <a:rPr lang="fa-IR" sz="2400" dirty="0" smtClean="0">
                <a:cs typeface="B Nazanin" pitchFamily="2" charset="-78"/>
              </a:rPr>
              <a:t>استعمال موضعی دارو جهت کاهش التهاب، احتقان، عفونت و... در بینی و سینوس‌های صورت.</a:t>
            </a:r>
          </a:p>
          <a:p>
            <a:pPr algn="r" rtl="1"/>
            <a:r>
              <a:rPr lang="fa-IR" sz="2400" dirty="0" smtClean="0">
                <a:cs typeface="B Nazanin" pitchFamily="2" charset="-78"/>
              </a:rPr>
              <a:t>نرم کردن ترشحات و تسهیل خروج آنان</a:t>
            </a:r>
          </a:p>
          <a:p>
            <a:pPr algn="r" rtl="1"/>
            <a:r>
              <a:rPr lang="fa-IR" sz="2400" dirty="0" smtClean="0">
                <a:cs typeface="B Nazanin" pitchFamily="2" charset="-78"/>
              </a:rPr>
              <a:t>بهبود وضعیت تنفسی</a:t>
            </a:r>
          </a:p>
          <a:p>
            <a:pPr algn="r" rtl="1"/>
            <a:r>
              <a:rPr lang="fa-IR" sz="3600" b="1" dirty="0" smtClean="0">
                <a:solidFill>
                  <a:srgbClr val="FF0000"/>
                </a:solidFill>
                <a:cs typeface="B Nazanin" pitchFamily="2" charset="-78"/>
              </a:rPr>
              <a:t>نکات مورد بررسی:</a:t>
            </a:r>
          </a:p>
          <a:p>
            <a:pPr algn="r" rtl="1"/>
            <a:r>
              <a:rPr lang="fa-IR" sz="2400" dirty="0" smtClean="0">
                <a:cs typeface="B Nazanin" pitchFamily="2" charset="-78"/>
              </a:rPr>
              <a:t>ظاهر حفرات بینی</a:t>
            </a:r>
          </a:p>
          <a:p>
            <a:pPr algn="r" rtl="1"/>
            <a:r>
              <a:rPr lang="fa-IR" sz="2400" dirty="0" smtClean="0">
                <a:cs typeface="B Nazanin" pitchFamily="2" charset="-78"/>
              </a:rPr>
              <a:t>وجود ترشحات، احتقان و التهاب مخاط بینی</a:t>
            </a:r>
          </a:p>
          <a:p>
            <a:pPr algn="r" rtl="1"/>
            <a:r>
              <a:rPr lang="fa-IR" sz="2400" dirty="0" smtClean="0">
                <a:cs typeface="B Nazanin" pitchFamily="2" charset="-78"/>
              </a:rPr>
              <a:t>درد و حساسیت در صورت با یا بدون لمس</a:t>
            </a:r>
            <a:endParaRPr lang="en-US" sz="2400" dirty="0">
              <a:cs typeface="B Nazanin" pitchFamily="2" charset="-78"/>
            </a:endParaRPr>
          </a:p>
        </p:txBody>
      </p:sp>
      <p:pic>
        <p:nvPicPr>
          <p:cNvPr id="4" name="Picture 2"/>
          <p:cNvPicPr>
            <a:picLocks noChangeAspect="1" noChangeArrowheads="1"/>
          </p:cNvPicPr>
          <p:nvPr/>
        </p:nvPicPr>
        <p:blipFill>
          <a:blip r:embed="rId4"/>
          <a:srcRect/>
          <a:stretch>
            <a:fillRect/>
          </a:stretch>
        </p:blipFill>
        <p:spPr bwMode="auto">
          <a:xfrm>
            <a:off x="838200" y="2743200"/>
            <a:ext cx="3239441" cy="3108325"/>
          </a:xfrm>
          <a:prstGeom prst="rect">
            <a:avLst/>
          </a:prstGeom>
          <a:noFill/>
          <a:ln w="9525">
            <a:noFill/>
            <a:miter lim="800000"/>
            <a:headEnd/>
            <a:tailEnd/>
          </a:ln>
          <a:effectLst/>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cs typeface="B Nazanin" pitchFamily="2" charset="-78"/>
              </a:rPr>
              <a:t>روش کار</a:t>
            </a:r>
            <a:endParaRPr lang="en-US" dirty="0">
              <a:cs typeface="B Nazanin" pitchFamily="2" charset="-78"/>
            </a:endParaRPr>
          </a:p>
        </p:txBody>
      </p:sp>
      <p:sp>
        <p:nvSpPr>
          <p:cNvPr id="3" name="Content Placeholder 2"/>
          <p:cNvSpPr>
            <a:spLocks noGrp="1"/>
          </p:cNvSpPr>
          <p:nvPr>
            <p:ph idx="1"/>
          </p:nvPr>
        </p:nvSpPr>
        <p:spPr/>
        <p:txBody>
          <a:bodyPr>
            <a:normAutofit fontScale="92500"/>
          </a:bodyPr>
          <a:lstStyle/>
          <a:p>
            <a:pPr algn="r" rtl="1"/>
            <a:r>
              <a:rPr lang="fa-IR" sz="2400" dirty="0" smtClean="0">
                <a:cs typeface="B Nazanin" pitchFamily="2" charset="-78"/>
              </a:rPr>
              <a:t>از بیمار بخواهید که ترشحات بینی را خارج کند و به رنگ، بو و غلظت ترشحات دقت کنید. </a:t>
            </a:r>
          </a:p>
          <a:p>
            <a:pPr algn="r" rtl="1"/>
            <a:r>
              <a:rPr lang="fa-IR" sz="2400" dirty="0" smtClean="0">
                <a:cs typeface="B Nazanin" pitchFamily="2" charset="-78"/>
              </a:rPr>
              <a:t>در صورتی که هدف رسیدن دارو به مجرای استاش است، باید بیمار در وضعیت به پشت خوابیده قرار داده شود.</a:t>
            </a:r>
          </a:p>
          <a:p>
            <a:pPr algn="r" rtl="1"/>
            <a:r>
              <a:rPr lang="fa-IR" sz="2400" dirty="0" smtClean="0">
                <a:cs typeface="B Nazanin" pitchFamily="2" charset="-78"/>
              </a:rPr>
              <a:t>در صورتی که هدف رسیدن دارو به سینوس‌های اتموئید و اسفنوئید است، باید بیمار در وضعیت به پشت خوابیده قرار گیرد در حالیکه سر از قسمت لبه بالای تشک به طرف آویزان شده و یا این که با قرار دادن بالش زیر چانه ها این وضعیت ایجاد شود</a:t>
            </a:r>
          </a:p>
          <a:p>
            <a:pPr algn="r" rtl="1"/>
            <a:r>
              <a:rPr lang="fa-IR" sz="2400" dirty="0" smtClean="0">
                <a:cs typeface="B Nazanin" pitchFamily="2" charset="-78"/>
              </a:rPr>
              <a:t>در صورتی که هدف رسیدن دارو به سینوس های ماگزیلاری و فرونتال است، باید بیمار در وضعیت به پشت خوابیده قرار گیرد در حالیکه سر از قسمت لبه بالا تشک به طرف عقب آویزان شده یا با قرار دادن بالشت زیر شانه ها این وضعیت ایجاد شود و سپس سر به طرف مورد معالجه (راست یا چپ) چرخانده شود </a:t>
            </a:r>
          </a:p>
          <a:p>
            <a:pPr algn="r" rtl="1"/>
            <a:r>
              <a:rPr lang="fa-IR" sz="2400" dirty="0" smtClean="0">
                <a:cs typeface="B Nazanin" pitchFamily="2" charset="-78"/>
              </a:rPr>
              <a:t>از بیمار بخواهید روی یکی از مجاری بینی را گرفته و از آن یکی به آرامی هوا را خارج کند به هر گونه تغییر صدای ناشی از انسداد توجه کنید</a:t>
            </a:r>
            <a:endParaRPr lang="en-US" sz="2400" dirty="0">
              <a:cs typeface="B Nazanin" pitchFamily="2" charset="-78"/>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Nazanin" pitchFamily="2" charset="-78"/>
              </a:rPr>
              <a:t>روش کار</a:t>
            </a:r>
            <a:endParaRPr lang="en-US" dirty="0">
              <a:cs typeface="B Nazanin" pitchFamily="2" charset="-78"/>
            </a:endParaRPr>
          </a:p>
        </p:txBody>
      </p:sp>
      <p:sp>
        <p:nvSpPr>
          <p:cNvPr id="3" name="Content Placeholder 2"/>
          <p:cNvSpPr>
            <a:spLocks noGrp="1"/>
          </p:cNvSpPr>
          <p:nvPr>
            <p:ph idx="1"/>
          </p:nvPr>
        </p:nvSpPr>
        <p:spPr/>
        <p:txBody>
          <a:bodyPr>
            <a:normAutofit fontScale="85000" lnSpcReduction="10000"/>
          </a:bodyPr>
          <a:lstStyle/>
          <a:p>
            <a:pPr algn="just" rtl="1"/>
            <a:r>
              <a:rPr lang="fa-IR" sz="2400" dirty="0" smtClean="0">
                <a:cs typeface="B Nazanin" pitchFamily="2" charset="-78"/>
              </a:rPr>
              <a:t>این کار را برای مجرای دیگر انجام دهید </a:t>
            </a:r>
          </a:p>
          <a:p>
            <a:pPr algn="just" rtl="1"/>
            <a:r>
              <a:rPr lang="fa-IR" sz="2400" dirty="0" smtClean="0">
                <a:cs typeface="B Nazanin" pitchFamily="2" charset="-78"/>
              </a:rPr>
              <a:t>دست هارا بشویید و دستکش بپوشید</a:t>
            </a:r>
          </a:p>
          <a:p>
            <a:pPr algn="just" rtl="1"/>
            <a:r>
              <a:rPr lang="fa-IR" sz="2400" dirty="0" smtClean="0">
                <a:cs typeface="B Nazanin" pitchFamily="2" charset="-78"/>
              </a:rPr>
              <a:t>در صورت لزوم بااسپکولوم داخل حفرات را نگاه کرده و به هر گونه دلمه، قرمزی یا ترشح از مخاط بینی توجه کنید (مخاط بینی در حالت طبیعی صورتی، شفاف و مرطوب است)</a:t>
            </a:r>
          </a:p>
          <a:p>
            <a:pPr algn="just" rtl="1"/>
            <a:r>
              <a:rPr lang="fa-IR" sz="2400" dirty="0" smtClean="0">
                <a:cs typeface="B Nazanin" pitchFamily="2" charset="-78"/>
              </a:rPr>
              <a:t>صورت را از نظر درد و حساسیت بدون لمس و با لمس مورد بررسی قرار دهید </a:t>
            </a:r>
          </a:p>
          <a:p>
            <a:pPr algn="just" rtl="1"/>
            <a:r>
              <a:rPr lang="fa-IR" sz="2400" dirty="0" smtClean="0">
                <a:cs typeface="B Nazanin" pitchFamily="2" charset="-78"/>
              </a:rPr>
              <a:t>قطره چکان را از داروی دستور داده شده پر کنید و نوک قطره چکان را بالای مجرای بینی قرار دهید (مراقب باشید نوک قطره چکان با مخاط بینی برخورد نکند )</a:t>
            </a:r>
          </a:p>
          <a:p>
            <a:pPr algn="just" rtl="1"/>
            <a:r>
              <a:rPr lang="fa-IR" sz="2400" dirty="0" smtClean="0">
                <a:cs typeface="B Nazanin" pitchFamily="2" charset="-78"/>
              </a:rPr>
              <a:t>از بیمار بخواهید از راه دهان نفس بکشد </a:t>
            </a:r>
          </a:p>
          <a:p>
            <a:pPr algn="just" rtl="1"/>
            <a:r>
              <a:rPr lang="fa-IR" sz="2400" dirty="0" smtClean="0">
                <a:cs typeface="B Nazanin" pitchFamily="2" charset="-78"/>
              </a:rPr>
              <a:t>تعداد قطرات دستور داده شده را در وسط مجرای بینی بریزید</a:t>
            </a:r>
          </a:p>
          <a:p>
            <a:pPr algn="just" rtl="1"/>
            <a:r>
              <a:rPr lang="fa-IR" sz="2400" dirty="0" smtClean="0">
                <a:cs typeface="B Nazanin" pitchFamily="2" charset="-78"/>
              </a:rPr>
              <a:t>از بیمار بخواهید 1 تا 2 دقیقه در همان وضعیت باقی بماند و از خروج ترشحات بینی خودداری بکند</a:t>
            </a:r>
          </a:p>
          <a:p>
            <a:pPr algn="just" rtl="1"/>
            <a:r>
              <a:rPr lang="fa-IR" sz="2400" dirty="0" smtClean="0">
                <a:cs typeface="B Nazanin" pitchFamily="2" charset="-78"/>
              </a:rPr>
              <a:t>باقی مانده محلول در قطره چکان را دور بریزید دستکش هارا خارج کرده وسایل را به محل مربوطه برگردانده و دست هارا بشویید</a:t>
            </a:r>
          </a:p>
          <a:p>
            <a:pPr algn="just" rtl="1"/>
            <a:r>
              <a:rPr lang="fa-IR" sz="2400" dirty="0" smtClean="0">
                <a:cs typeface="B Nazanin" pitchFamily="2" charset="-78"/>
              </a:rPr>
              <a:t>در پرونده بیمار نام، تعداد قطرات، غلظت محلول، محل مورد معالجه، واکنش بیمار و وجود هرگونه ناراحتی یا ترشحات را به همراه تاریخ و ساعت یادداشت کنید</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Nazanin" pitchFamily="2" charset="-78"/>
              </a:rPr>
              <a:t>استعمال داروهای تزریقی </a:t>
            </a:r>
            <a:endParaRPr lang="en-US" dirty="0">
              <a:cs typeface="B Nazanin" pitchFamily="2" charset="-78"/>
            </a:endParaRPr>
          </a:p>
        </p:txBody>
      </p:sp>
      <p:sp>
        <p:nvSpPr>
          <p:cNvPr id="3" name="Content Placeholder 2"/>
          <p:cNvSpPr>
            <a:spLocks noGrp="1"/>
          </p:cNvSpPr>
          <p:nvPr>
            <p:ph idx="1"/>
          </p:nvPr>
        </p:nvSpPr>
        <p:spPr/>
        <p:txBody>
          <a:bodyPr>
            <a:normAutofit fontScale="92500" lnSpcReduction="20000"/>
          </a:bodyPr>
          <a:lstStyle/>
          <a:p>
            <a:pPr algn="ctr" rtl="1"/>
            <a:r>
              <a:rPr lang="fa-IR" sz="2400" dirty="0" smtClean="0">
                <a:cs typeface="B Nazanin" pitchFamily="2" charset="-78"/>
              </a:rPr>
              <a:t>آماده کردن دارو برای تزریق از آمپول و ویال </a:t>
            </a:r>
          </a:p>
          <a:p>
            <a:pPr algn="r" rtl="1"/>
            <a:r>
              <a:rPr lang="fa-IR" sz="2400" dirty="0" smtClean="0">
                <a:solidFill>
                  <a:srgbClr val="FF0000"/>
                </a:solidFill>
                <a:cs typeface="B Nazanin" pitchFamily="2" charset="-78"/>
              </a:rPr>
              <a:t>آهداف :</a:t>
            </a:r>
          </a:p>
          <a:p>
            <a:pPr algn="r" rtl="1"/>
            <a:r>
              <a:rPr lang="fa-IR" sz="2400" dirty="0" smtClean="0">
                <a:cs typeface="B Nazanin" pitchFamily="2" charset="-78"/>
              </a:rPr>
              <a:t>آماده کردن دارو برای انجام تزریقات </a:t>
            </a:r>
          </a:p>
          <a:p>
            <a:pPr algn="r" rtl="1"/>
            <a:r>
              <a:rPr lang="fa-IR" sz="2400" dirty="0" smtClean="0">
                <a:solidFill>
                  <a:srgbClr val="FF0000"/>
                </a:solidFill>
                <a:cs typeface="B Nazanin" pitchFamily="2" charset="-78"/>
              </a:rPr>
              <a:t>روش کار :</a:t>
            </a:r>
          </a:p>
          <a:p>
            <a:pPr algn="r" rtl="1"/>
            <a:r>
              <a:rPr lang="fa-IR" sz="2400" dirty="0" smtClean="0">
                <a:cs typeface="B Nazanin" pitchFamily="2" charset="-78"/>
              </a:rPr>
              <a:t>کارت دارو را با کاردکس تطبیق دهید</a:t>
            </a:r>
          </a:p>
          <a:p>
            <a:pPr algn="r" rtl="1"/>
            <a:r>
              <a:rPr lang="fa-IR" sz="2400" dirty="0" smtClean="0">
                <a:cs typeface="B Nazanin" pitchFamily="2" charset="-78"/>
              </a:rPr>
              <a:t>کلیه وسایل را آماده کنید </a:t>
            </a:r>
          </a:p>
          <a:p>
            <a:pPr algn="r" rtl="1"/>
            <a:r>
              <a:rPr lang="fa-IR" sz="2400" dirty="0" smtClean="0">
                <a:cs typeface="B Nazanin" pitchFamily="2" charset="-78"/>
              </a:rPr>
              <a:t>داروی دستور داده شده را از محل مربوطه بردارید </a:t>
            </a:r>
          </a:p>
          <a:p>
            <a:pPr algn="r" rtl="1"/>
            <a:r>
              <a:rPr lang="fa-IR" sz="2400" dirty="0" smtClean="0">
                <a:cs typeface="B Nazanin" pitchFamily="2" charset="-78"/>
              </a:rPr>
              <a:t>دارو را از نظر تاریخ مصرف کنترل کنید </a:t>
            </a:r>
          </a:p>
          <a:p>
            <a:pPr algn="r" rtl="1"/>
            <a:r>
              <a:rPr lang="fa-IR" sz="2400" dirty="0" smtClean="0">
                <a:cs typeface="B Nazanin" pitchFamily="2" charset="-78"/>
              </a:rPr>
              <a:t>از روش سه بار کنترل دارو پیروی کنید. جهت اطمینان از اینکه داروی برداشته شده درست است باید برچسب روی دارو در سه مرحله (قبل از برداشتن از قفسه دارو-قبل از کشیدن دارو-هنگام برگرداندن دارو به قفسه) کنترل گردد.</a:t>
            </a:r>
          </a:p>
          <a:p>
            <a:pPr algn="r" rtl="1"/>
            <a:r>
              <a:rPr lang="fa-IR" sz="2400" dirty="0" smtClean="0">
                <a:cs typeface="B Nazanin" pitchFamily="2" charset="-78"/>
              </a:rPr>
              <a:t>دست های خود را به روش جراحی بشویید.</a:t>
            </a:r>
          </a:p>
          <a:p>
            <a:pPr algn="r" rtl="1"/>
            <a:r>
              <a:rPr lang="fa-IR" sz="2400" dirty="0" smtClean="0">
                <a:cs typeface="B Nazanin" pitchFamily="2" charset="-78"/>
              </a:rPr>
              <a:t>سوزن را روی گردن سرنگ ثابت کنید و از ثابت بودن آن مطمئن شوید(سرنگ و سوزن باید به طریق استریل آماده گردند.)</a:t>
            </a:r>
          </a:p>
          <a:p>
            <a:pPr algn="r" rtl="1"/>
            <a:endParaRPr lang="en-US" sz="2400" dirty="0">
              <a:cs typeface="B Nazanin" pitchFamily="2" charset="-78"/>
            </a:endParaRPr>
          </a:p>
        </p:txBody>
      </p:sp>
      <p:pic>
        <p:nvPicPr>
          <p:cNvPr id="4" name="Picture 2"/>
          <p:cNvPicPr>
            <a:picLocks noChangeAspect="1" noChangeArrowheads="1"/>
          </p:cNvPicPr>
          <p:nvPr/>
        </p:nvPicPr>
        <p:blipFill>
          <a:blip r:embed="rId4"/>
          <a:srcRect/>
          <a:stretch>
            <a:fillRect/>
          </a:stretch>
        </p:blipFill>
        <p:spPr bwMode="auto">
          <a:xfrm>
            <a:off x="685800" y="2286000"/>
            <a:ext cx="3276600" cy="1707356"/>
          </a:xfrm>
          <a:prstGeom prst="rect">
            <a:avLst/>
          </a:prstGeom>
          <a:noFill/>
          <a:ln w="9525">
            <a:noFill/>
            <a:miter lim="800000"/>
            <a:headEnd/>
            <a:tailEnd/>
          </a:ln>
          <a:effectLst/>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cs typeface="B Nazanin" pitchFamily="2" charset="-78"/>
              </a:rPr>
              <a:t>در صورتی که از ویال حاوی داروی مایع استفاده می‌کنید:</a:t>
            </a:r>
            <a:endParaRPr lang="en-US" dirty="0">
              <a:cs typeface="B Nazanin" pitchFamily="2" charset="-78"/>
            </a:endParaRPr>
          </a:p>
        </p:txBody>
      </p:sp>
      <p:sp>
        <p:nvSpPr>
          <p:cNvPr id="3" name="Content Placeholder 2"/>
          <p:cNvSpPr>
            <a:spLocks noGrp="1"/>
          </p:cNvSpPr>
          <p:nvPr>
            <p:ph idx="1"/>
          </p:nvPr>
        </p:nvSpPr>
        <p:spPr/>
        <p:txBody>
          <a:bodyPr>
            <a:normAutofit fontScale="92500" lnSpcReduction="20000"/>
          </a:bodyPr>
          <a:lstStyle/>
          <a:p>
            <a:pPr algn="just" rtl="1"/>
            <a:r>
              <a:rPr lang="fa-IR" sz="2400" dirty="0" smtClean="0">
                <a:cs typeface="B Nazanin" pitchFamily="2" charset="-78"/>
              </a:rPr>
              <a:t>در صورت لزوم برای مخلوط شدن محتویات ویال، آن را در کف دست قرار داده و به آرامی بچرخانید(هرگز دارو را به شدت تکان ندهید)</a:t>
            </a:r>
          </a:p>
          <a:p>
            <a:pPr algn="just" rtl="1"/>
            <a:r>
              <a:rPr lang="fa-IR" sz="2400" dirty="0" smtClean="0">
                <a:cs typeface="B Nazanin" pitchFamily="2" charset="-78"/>
              </a:rPr>
              <a:t>حفاظ فلزی که روی لاستیک سر ویال قرار دارد را با احتیاط بر دارید.</a:t>
            </a:r>
          </a:p>
          <a:p>
            <a:pPr algn="just" rtl="1"/>
            <a:r>
              <a:rPr lang="fa-IR" sz="2400" dirty="0" smtClean="0">
                <a:cs typeface="B Nazanin" pitchFamily="2" charset="-78"/>
              </a:rPr>
              <a:t>لاستیک سر ویال را به وسیله پنبه آغشته به الکل و به صورت دورانی تمیز کنید.</a:t>
            </a:r>
          </a:p>
          <a:p>
            <a:pPr algn="just" rtl="1"/>
            <a:r>
              <a:rPr lang="fa-IR" sz="2400" dirty="0" smtClean="0">
                <a:cs typeface="B Nazanin" pitchFamily="2" charset="-78"/>
              </a:rPr>
              <a:t>پوشش روی سوزن را بردارید(پوشش سر سوزن را به طور مستقیم خارج کنید تا از آلوده شدن سوزن خودداری گردد.</a:t>
            </a:r>
          </a:p>
          <a:p>
            <a:pPr algn="just" rtl="1"/>
            <a:r>
              <a:rPr lang="fa-IR" sz="2400" dirty="0" smtClean="0">
                <a:cs typeface="B Nazanin" pitchFamily="2" charset="-78"/>
              </a:rPr>
              <a:t>برابر حجم دارویی که قرار است در سرنگ بکشید، هوا در داخل سرنگ بکشید.</a:t>
            </a:r>
          </a:p>
          <a:p>
            <a:pPr algn="just" rtl="1"/>
            <a:r>
              <a:rPr lang="fa-IR" sz="2400" dirty="0" smtClean="0">
                <a:cs typeface="B Nazanin" pitchFamily="2" charset="-78"/>
              </a:rPr>
              <a:t>با دقت جهت حفظ استریلیته سوزن و سرنگ، سوزن را از مرکز لاستیک ویال وارد کنید.</a:t>
            </a:r>
          </a:p>
          <a:p>
            <a:pPr algn="just" rtl="1"/>
            <a:r>
              <a:rPr lang="fa-IR" sz="2400" dirty="0" smtClean="0">
                <a:cs typeface="B Nazanin" pitchFamily="2" charset="-78"/>
              </a:rPr>
              <a:t>در حالی که نوک سوزن خارج از محلول قرار دارد، به آرامی هوا را وارد ویال کنید.</a:t>
            </a:r>
          </a:p>
          <a:p>
            <a:pPr algn="just" rtl="1"/>
            <a:r>
              <a:rPr lang="fa-IR" sz="2400" dirty="0" smtClean="0">
                <a:cs typeface="B Nazanin" pitchFamily="2" charset="-78"/>
              </a:rPr>
              <a:t>سپس یا ویال را وارونه کرده به طوری که قاعده آن به طرف بالا و هم سطح با چشم شما قرار گیرد و یا آن را به صورت افقی طوری نگهدارید که هم سطح با چشم باشد.</a:t>
            </a:r>
          </a:p>
          <a:p>
            <a:pPr algn="just" rtl="1"/>
            <a:r>
              <a:rPr lang="fa-IR" sz="2400" dirty="0" smtClean="0">
                <a:cs typeface="B Nazanin" pitchFamily="2" charset="-78"/>
              </a:rPr>
              <a:t>مقدار مورد نیاز از دارو را در سرنگ بکشید و سوزن را از داخل ویال خارج کنید.</a:t>
            </a:r>
          </a:p>
          <a:p>
            <a:pPr algn="just" rtl="1"/>
            <a:r>
              <a:rPr lang="fa-IR" sz="2400" dirty="0" smtClean="0">
                <a:cs typeface="B Nazanin" pitchFamily="2" charset="-78"/>
              </a:rPr>
              <a:t>پوشش رویی سوزن را بر روی آن قرار دهید.</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dirty="0">
                <a:cs typeface="B Nazanin" panose="00000400000000000000" pitchFamily="2" charset="-78"/>
              </a:rPr>
              <a:t>در صورتی که از ویال حاوی داروی مایع استفاده می‌کنید:</a:t>
            </a:r>
            <a:endParaRPr lang="en-US" dirty="0">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rtl="1"/>
            <a:r>
              <a:rPr lang="fa-IR" sz="2400" dirty="0" smtClean="0">
                <a:cs typeface="B Nazanin" panose="00000400000000000000" pitchFamily="2" charset="-78"/>
              </a:rPr>
              <a:t>مراقب حفظ استرلیته سوزن باشید.</a:t>
            </a:r>
          </a:p>
          <a:p>
            <a:pPr algn="just" rtl="1"/>
            <a:r>
              <a:rPr lang="fa-IR" sz="2400" dirty="0" smtClean="0">
                <a:cs typeface="B Nazanin" panose="00000400000000000000" pitchFamily="2" charset="-78"/>
              </a:rPr>
              <a:t>سرنگ محتوی دارو را در پوشش کاغذی سرنگ قرار داده و آن را در سینی تزریق قرار دهید.</a:t>
            </a:r>
          </a:p>
          <a:p>
            <a:pPr algn="just" rtl="1"/>
            <a:r>
              <a:rPr lang="fa-IR" sz="2400" dirty="0" smtClean="0">
                <a:cs typeface="B Nazanin" panose="00000400000000000000" pitchFamily="2" charset="-78"/>
              </a:rPr>
              <a:t>ویال را دور انداخته یا چنانچه لازم است محتویات آن بعداً مورد استفاده قرار گیرد، نام و نام خانوادگی، سمت، تاریخ و ساعت باز شدن ویال را بر روی برچسب نوشته و آن را روی ویال چسبانده، سپس ویال را در محل مربوطه قرار دهید.</a:t>
            </a:r>
            <a:endParaRPr lang="en-US" sz="2400" dirty="0">
              <a:cs typeface="B Nazanin" panose="00000400000000000000" pitchFamily="2" charset="-78"/>
            </a:endParaRPr>
          </a:p>
        </p:txBody>
      </p:sp>
    </p:spTree>
    <p:custDataLst>
      <p:tags r:id="rId1"/>
    </p:custDataLst>
    <p:extLst>
      <p:ext uri="{BB962C8B-B14F-4D97-AF65-F5344CB8AC3E}">
        <p14:creationId xmlns:p14="http://schemas.microsoft.com/office/powerpoint/2010/main" val="23530044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dirty="0" smtClean="0">
                <a:cs typeface="B Nazanin" panose="00000400000000000000" pitchFamily="2" charset="-78"/>
              </a:rPr>
              <a:t>در صورتی که از ویال حاوی پودر استفاده می‌کنید:</a:t>
            </a:r>
            <a:endParaRPr lang="en-US" dirty="0">
              <a:cs typeface="B Nazanin" panose="00000400000000000000" pitchFamily="2" charset="-78"/>
            </a:endParaRPr>
          </a:p>
        </p:txBody>
      </p:sp>
      <p:sp>
        <p:nvSpPr>
          <p:cNvPr id="3" name="Content Placeholder 2"/>
          <p:cNvSpPr>
            <a:spLocks noGrp="1"/>
          </p:cNvSpPr>
          <p:nvPr>
            <p:ph idx="1"/>
          </p:nvPr>
        </p:nvSpPr>
        <p:spPr/>
        <p:txBody>
          <a:bodyPr>
            <a:normAutofit/>
          </a:bodyPr>
          <a:lstStyle/>
          <a:p>
            <a:pPr algn="r" rtl="1"/>
            <a:r>
              <a:rPr lang="fa-IR" sz="2400" dirty="0" smtClean="0">
                <a:cs typeface="B Nazanin" panose="00000400000000000000" pitchFamily="2" charset="-78"/>
              </a:rPr>
              <a:t>حفاظ فلزی که روی لاستیک سر ویال قرار دارد را با احتیاط بردارید.</a:t>
            </a:r>
          </a:p>
          <a:p>
            <a:pPr algn="r" rtl="1"/>
            <a:r>
              <a:rPr lang="fa-IR" sz="2400" dirty="0" smtClean="0">
                <a:cs typeface="B Nazanin" panose="00000400000000000000" pitchFamily="2" charset="-78"/>
              </a:rPr>
              <a:t>لاستیک سر ویال را به وسیله پنبه آغشته به الکل و به صورت دورانی تمییز کنید.</a:t>
            </a:r>
          </a:p>
          <a:p>
            <a:pPr algn="r" rtl="1"/>
            <a:r>
              <a:rPr lang="fa-IR" sz="2400" dirty="0" smtClean="0">
                <a:cs typeface="B Nazanin" panose="00000400000000000000" pitchFamily="2" charset="-78"/>
              </a:rPr>
              <a:t>پوشش روی سر سوزن را بردارید.</a:t>
            </a:r>
          </a:p>
          <a:p>
            <a:pPr algn="r" rtl="1"/>
            <a:r>
              <a:rPr lang="fa-IR" sz="2400" dirty="0" smtClean="0">
                <a:cs typeface="B Nazanin" panose="00000400000000000000" pitchFamily="2" charset="-78"/>
              </a:rPr>
              <a:t>پوشش سر سوزن را به طور مستقیم خارج کنید تا از آلوده شدن سوزن خودداری گردد.</a:t>
            </a:r>
          </a:p>
          <a:p>
            <a:pPr algn="r" rtl="1"/>
            <a:r>
              <a:rPr lang="fa-IR" sz="2400" dirty="0" smtClean="0">
                <a:cs typeface="B Nazanin" panose="00000400000000000000" pitchFamily="2" charset="-78"/>
              </a:rPr>
              <a:t>به اندازه حجم حلالی که قصد دارید طبق دستور کارخانه سازنده برای حل کردن پودر استفاده کنید، هوا داخل ویال خارج کنید.</a:t>
            </a:r>
            <a:endParaRPr lang="en-US" sz="2400" dirty="0">
              <a:cs typeface="B Nazanin" panose="00000400000000000000" pitchFamily="2" charset="-78"/>
            </a:endParaRPr>
          </a:p>
        </p:txBody>
      </p:sp>
    </p:spTree>
    <p:custDataLst>
      <p:tags r:id="rId1"/>
    </p:custDataLst>
    <p:extLst>
      <p:ext uri="{BB962C8B-B14F-4D97-AF65-F5344CB8AC3E}">
        <p14:creationId xmlns:p14="http://schemas.microsoft.com/office/powerpoint/2010/main" val="6756561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a:cs typeface="B Nazanin" panose="00000400000000000000" pitchFamily="2" charset="-78"/>
              </a:rPr>
              <a:t>در صورتی که از ویال حاوی پودر استفاده می‌کنید:</a:t>
            </a:r>
            <a:endParaRPr lang="en-US" dirty="0">
              <a:cs typeface="B Nazanin" panose="00000400000000000000" pitchFamily="2" charset="-78"/>
            </a:endParaRPr>
          </a:p>
        </p:txBody>
      </p:sp>
      <p:sp>
        <p:nvSpPr>
          <p:cNvPr id="3" name="Content Placeholder 2"/>
          <p:cNvSpPr>
            <a:spLocks noGrp="1"/>
          </p:cNvSpPr>
          <p:nvPr>
            <p:ph idx="1"/>
          </p:nvPr>
        </p:nvSpPr>
        <p:spPr/>
        <p:txBody>
          <a:bodyPr>
            <a:normAutofit/>
          </a:bodyPr>
          <a:lstStyle/>
          <a:p>
            <a:pPr algn="r" rtl="1"/>
            <a:r>
              <a:rPr lang="fa-IR" sz="2400" dirty="0" smtClean="0">
                <a:cs typeface="B Nazanin" panose="00000400000000000000" pitchFamily="2" charset="-78"/>
              </a:rPr>
              <a:t>سرنگ را از ویال خارج کنید.</a:t>
            </a:r>
          </a:p>
          <a:p>
            <a:pPr algn="r" rtl="1"/>
            <a:r>
              <a:rPr lang="fa-IR" sz="2400" dirty="0" smtClean="0">
                <a:cs typeface="B Nazanin" panose="00000400000000000000" pitchFamily="2" charset="-78"/>
              </a:rPr>
              <a:t>مقدار لازم آب مقطر یا سرم فیزیولوژی داخل سرنگ بکشید.</a:t>
            </a:r>
          </a:p>
          <a:p>
            <a:pPr algn="r" rtl="1"/>
            <a:r>
              <a:rPr lang="fa-IR" sz="2400" dirty="0" smtClean="0">
                <a:cs typeface="B Nazanin" panose="00000400000000000000" pitchFamily="2" charset="-78"/>
              </a:rPr>
              <a:t>سپس سرنگ را داخل ویال وارد کنید.</a:t>
            </a:r>
          </a:p>
          <a:p>
            <a:pPr algn="r" rtl="1"/>
            <a:r>
              <a:rPr lang="fa-IR" sz="2400" dirty="0" smtClean="0">
                <a:cs typeface="B Nazanin" panose="00000400000000000000" pitchFamily="2" charset="-78"/>
              </a:rPr>
              <a:t>در صورت لزوم برای مخلوط شدن محتویات ویال، آن را در کف دست قرار داده و به آرامی بچرخانید. هرگز دارو را به شدت تکان ندهید.</a:t>
            </a:r>
          </a:p>
          <a:p>
            <a:pPr algn="r" rtl="1"/>
            <a:r>
              <a:rPr lang="fa-IR" sz="2400" dirty="0" smtClean="0">
                <a:cs typeface="B Nazanin" panose="00000400000000000000" pitchFamily="2" charset="-78"/>
              </a:rPr>
              <a:t>سپس یا ویال را وارونه کرده به طوری که قاعده آن به طرف بالا و هم سطح با چشم شما قرار گیرد و یا آن را به طور افقی نگه دارید که هم سطح با چشم باشد.</a:t>
            </a:r>
          </a:p>
          <a:p>
            <a:pPr algn="r" rtl="1"/>
            <a:r>
              <a:rPr lang="fa-IR" sz="2400" dirty="0" smtClean="0">
                <a:cs typeface="B Nazanin" panose="00000400000000000000" pitchFamily="2" charset="-78"/>
              </a:rPr>
              <a:t>مقدار مورد نیاز از دارو را در سرنگ بکشید.</a:t>
            </a:r>
            <a:endParaRPr lang="en-US" sz="2400" dirty="0">
              <a:cs typeface="B Nazanin" panose="00000400000000000000" pitchFamily="2" charset="-78"/>
            </a:endParaRPr>
          </a:p>
        </p:txBody>
      </p:sp>
    </p:spTree>
    <p:custDataLst>
      <p:tags r:id="rId1"/>
    </p:custDataLst>
    <p:extLst>
      <p:ext uri="{BB962C8B-B14F-4D97-AF65-F5344CB8AC3E}">
        <p14:creationId xmlns:p14="http://schemas.microsoft.com/office/powerpoint/2010/main" val="33578872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a:cs typeface="B Nazanin" panose="00000400000000000000" pitchFamily="2" charset="-78"/>
              </a:rPr>
              <a:t>در صورتی که از ویال حاوی پودر استفاده می‌کنید:</a:t>
            </a:r>
            <a:endParaRPr lang="en-US" dirty="0">
              <a:cs typeface="B Nazanin" panose="00000400000000000000" pitchFamily="2" charset="-78"/>
            </a:endParaRPr>
          </a:p>
        </p:txBody>
      </p:sp>
      <p:sp>
        <p:nvSpPr>
          <p:cNvPr id="3" name="Content Placeholder 2"/>
          <p:cNvSpPr>
            <a:spLocks noGrp="1"/>
          </p:cNvSpPr>
          <p:nvPr>
            <p:ph idx="1"/>
          </p:nvPr>
        </p:nvSpPr>
        <p:spPr/>
        <p:txBody>
          <a:bodyPr>
            <a:normAutofit/>
          </a:bodyPr>
          <a:lstStyle/>
          <a:p>
            <a:pPr algn="r" rtl="1"/>
            <a:r>
              <a:rPr lang="fa-IR" sz="2400" dirty="0" smtClean="0">
                <a:cs typeface="B Nazanin" panose="00000400000000000000" pitchFamily="2" charset="-78"/>
              </a:rPr>
              <a:t>سوزن را از داخل ویال خارج کنید.</a:t>
            </a:r>
          </a:p>
          <a:p>
            <a:pPr algn="r" rtl="1"/>
            <a:r>
              <a:rPr lang="fa-IR" sz="2400" dirty="0" smtClean="0">
                <a:cs typeface="B Nazanin" panose="00000400000000000000" pitchFamily="2" charset="-78"/>
              </a:rPr>
              <a:t>پوشش رویی سوزن را بر روی آن قرار دهید. مراقب حفظ استریلیته سوزن باشید.</a:t>
            </a:r>
          </a:p>
          <a:p>
            <a:pPr algn="r" rtl="1"/>
            <a:r>
              <a:rPr lang="fa-IR" sz="2400" dirty="0" smtClean="0">
                <a:cs typeface="B Nazanin" panose="00000400000000000000" pitchFamily="2" charset="-78"/>
              </a:rPr>
              <a:t>سرنگ محتوی دارو را در پوشش کاغذی سرنگ قرار داده و آن را در سینی تزریق قرار دهید.</a:t>
            </a:r>
          </a:p>
          <a:p>
            <a:pPr algn="r" rtl="1"/>
            <a:r>
              <a:rPr lang="fa-IR" sz="2400" dirty="0" smtClean="0">
                <a:cs typeface="B Nazanin" panose="00000400000000000000" pitchFamily="2" charset="-78"/>
              </a:rPr>
              <a:t>ویال را دور انداخته یا چنانچه لازم است که محتویات آن بعداً مورد استفاده قرار گیرد، نام و نام خانوادگی، سمت، تاریخ و ساعت باز شدن ویال روی ویال چسبانده و سپس در محل مربوطه قرار دهید.</a:t>
            </a:r>
            <a:endParaRPr lang="en-US" sz="2400" dirty="0">
              <a:cs typeface="B Nazanin" panose="00000400000000000000" pitchFamily="2" charset="-78"/>
            </a:endParaRPr>
          </a:p>
        </p:txBody>
      </p:sp>
    </p:spTree>
    <p:custDataLst>
      <p:tags r:id="rId1"/>
    </p:custDataLst>
    <p:extLst>
      <p:ext uri="{BB962C8B-B14F-4D97-AF65-F5344CB8AC3E}">
        <p14:creationId xmlns:p14="http://schemas.microsoft.com/office/powerpoint/2010/main" val="23767600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1"/>
            <a:r>
              <a:rPr lang="fa-IR" dirty="0" smtClean="0">
                <a:cs typeface="B Nazanin" panose="00000400000000000000" pitchFamily="2" charset="-78"/>
              </a:rPr>
              <a:t>در صورتی که از آمپول استفاده می‌کنید، دارو را به شکل زیر در سرنگ بکشید:</a:t>
            </a:r>
            <a:endParaRPr lang="en-US" dirty="0">
              <a:cs typeface="B Nazanin" panose="00000400000000000000" pitchFamily="2" charset="-78"/>
            </a:endParaRPr>
          </a:p>
        </p:txBody>
      </p:sp>
      <p:sp>
        <p:nvSpPr>
          <p:cNvPr id="3" name="Content Placeholder 2"/>
          <p:cNvSpPr>
            <a:spLocks noGrp="1"/>
          </p:cNvSpPr>
          <p:nvPr>
            <p:ph idx="1"/>
          </p:nvPr>
        </p:nvSpPr>
        <p:spPr/>
        <p:txBody>
          <a:bodyPr>
            <a:normAutofit/>
          </a:bodyPr>
          <a:lstStyle/>
          <a:p>
            <a:pPr algn="r" rtl="1"/>
            <a:r>
              <a:rPr lang="fa-IR" sz="2400" dirty="0" smtClean="0">
                <a:cs typeface="B Nazanin" panose="00000400000000000000" pitchFamily="2" charset="-78"/>
              </a:rPr>
              <a:t>آمپول را برداشته و به صورت دورانی بچرخانید یا چند ضربه به قسمت بالای آمپول بزنید تا تمام محلول در قسمت پایین پوکه قرار گیرد.</a:t>
            </a:r>
          </a:p>
          <a:p>
            <a:pPr algn="r" rtl="1"/>
            <a:r>
              <a:rPr lang="fa-IR" sz="2400" dirty="0" smtClean="0">
                <a:cs typeface="B Nazanin" panose="00000400000000000000" pitchFamily="2" charset="-78"/>
              </a:rPr>
              <a:t>اگر گردن آمپول دارای خط مشخص جهت شکستن باشد، با یک دست گردن آمپول را به وسیله پنبه آغشته به الکل بگیرید و با دست دیگر گردن آمپول را به طرف داخل یا خارج فشار دهید. سر آمپول را جدا کنید و در یک ریسیور بیاندازید.</a:t>
            </a:r>
          </a:p>
          <a:p>
            <a:pPr algn="r" rtl="1"/>
            <a:r>
              <a:rPr lang="fa-IR" sz="2400" dirty="0" smtClean="0">
                <a:cs typeface="B Nazanin" panose="00000400000000000000" pitchFamily="2" charset="-78"/>
              </a:rPr>
              <a:t>سوزن را در آمپول قرار دهید و مقدار دارویی را که لازم دارید در سرنگ بکشید.</a:t>
            </a:r>
          </a:p>
          <a:p>
            <a:pPr algn="r" rtl="1"/>
            <a:r>
              <a:rPr lang="fa-IR" sz="2400" dirty="0" smtClean="0">
                <a:cs typeface="B Nazanin" panose="00000400000000000000" pitchFamily="2" charset="-78"/>
              </a:rPr>
              <a:t>در صورتی که به تمام محتویات آمپول نیاز دارید، با کج کردن آمپول تمام محتویات آن را به داخل سرنگ بکشید.</a:t>
            </a:r>
          </a:p>
          <a:p>
            <a:pPr algn="r" rtl="1"/>
            <a:r>
              <a:rPr lang="fa-IR" sz="2400" b="1" dirty="0" smtClean="0">
                <a:solidFill>
                  <a:srgbClr val="FF0000"/>
                </a:solidFill>
                <a:cs typeface="B Nazanin" panose="00000400000000000000" pitchFamily="2" charset="-78"/>
              </a:rPr>
              <a:t>پوکه آمپول‌های مخدر را نباید دور انداخت.</a:t>
            </a:r>
            <a:endParaRPr lang="en-US" sz="2400" b="1" dirty="0">
              <a:solidFill>
                <a:srgbClr val="FF0000"/>
              </a:solidFill>
              <a:cs typeface="B Nazanin" panose="00000400000000000000" pitchFamily="2" charset="-78"/>
            </a:endParaRPr>
          </a:p>
        </p:txBody>
      </p:sp>
    </p:spTree>
    <p:custDataLst>
      <p:tags r:id="rId1"/>
    </p:custDataLst>
    <p:extLst>
      <p:ext uri="{BB962C8B-B14F-4D97-AF65-F5344CB8AC3E}">
        <p14:creationId xmlns:p14="http://schemas.microsoft.com/office/powerpoint/2010/main" val="23798382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b="1" dirty="0" smtClean="0">
                <a:solidFill>
                  <a:schemeClr val="tx1"/>
                </a:solidFill>
                <a:cs typeface="B Nazanin" pitchFamily="2" charset="-78"/>
              </a:rPr>
              <a:t>دادن دارو از راه دهان</a:t>
            </a:r>
            <a:endParaRPr lang="en-US" dirty="0"/>
          </a:p>
        </p:txBody>
      </p:sp>
      <p:sp>
        <p:nvSpPr>
          <p:cNvPr id="3" name="Content Placeholder 2"/>
          <p:cNvSpPr>
            <a:spLocks noGrp="1"/>
          </p:cNvSpPr>
          <p:nvPr>
            <p:ph idx="1"/>
          </p:nvPr>
        </p:nvSpPr>
        <p:spPr>
          <a:xfrm>
            <a:off x="304800" y="1554162"/>
            <a:ext cx="8686800" cy="4846638"/>
          </a:xfrm>
        </p:spPr>
        <p:txBody>
          <a:bodyPr>
            <a:normAutofit/>
          </a:bodyPr>
          <a:lstStyle/>
          <a:p>
            <a:pPr algn="r" rtl="1"/>
            <a:r>
              <a:rPr lang="fa-IR" sz="2400" b="1" dirty="0" smtClean="0">
                <a:solidFill>
                  <a:srgbClr val="FF0000"/>
                </a:solidFill>
                <a:cs typeface="B Nazanin" pitchFamily="2" charset="-78"/>
              </a:rPr>
              <a:t>وسایل لازم:</a:t>
            </a:r>
          </a:p>
          <a:p>
            <a:pPr algn="r" rtl="1"/>
            <a:r>
              <a:rPr lang="fa-IR" sz="2400" dirty="0" smtClean="0">
                <a:solidFill>
                  <a:schemeClr val="tx1"/>
                </a:solidFill>
                <a:cs typeface="B Nazanin" pitchFamily="2" charset="-78"/>
              </a:rPr>
              <a:t>سینی و ترالی دارو</a:t>
            </a:r>
          </a:p>
          <a:p>
            <a:pPr algn="r" rtl="1"/>
            <a:r>
              <a:rPr lang="fa-IR" sz="2400" dirty="0" smtClean="0">
                <a:solidFill>
                  <a:schemeClr val="tx1"/>
                </a:solidFill>
                <a:cs typeface="B Nazanin" pitchFamily="2" charset="-78"/>
              </a:rPr>
              <a:t>کارت دارویی</a:t>
            </a:r>
          </a:p>
          <a:p>
            <a:pPr algn="r" rtl="1"/>
            <a:r>
              <a:rPr lang="fa-IR" sz="2400" dirty="0" smtClean="0">
                <a:solidFill>
                  <a:schemeClr val="tx1"/>
                </a:solidFill>
                <a:cs typeface="B Nazanin" pitchFamily="2" charset="-78"/>
              </a:rPr>
              <a:t>ظرف دارو(ظرف مخصوص قرص و استوانه مدرج جهت داروهای مایع)</a:t>
            </a:r>
          </a:p>
          <a:p>
            <a:pPr algn="r" rtl="1"/>
            <a:r>
              <a:rPr lang="fa-IR" sz="2400" dirty="0" smtClean="0">
                <a:solidFill>
                  <a:schemeClr val="tx1"/>
                </a:solidFill>
                <a:cs typeface="B Nazanin" pitchFamily="2" charset="-78"/>
              </a:rPr>
              <a:t>لیوان</a:t>
            </a:r>
          </a:p>
          <a:p>
            <a:pPr algn="r" rtl="1"/>
            <a:r>
              <a:rPr lang="fa-IR" sz="2400" dirty="0" smtClean="0">
                <a:solidFill>
                  <a:schemeClr val="tx1"/>
                </a:solidFill>
                <a:cs typeface="B Nazanin" pitchFamily="2" charset="-78"/>
              </a:rPr>
              <a:t>ظرف محتوی آب</a:t>
            </a:r>
          </a:p>
          <a:p>
            <a:pPr algn="r" rtl="1"/>
            <a:r>
              <a:rPr lang="fa-IR" sz="2400" dirty="0" smtClean="0">
                <a:solidFill>
                  <a:schemeClr val="tx1"/>
                </a:solidFill>
                <a:cs typeface="B Nazanin" pitchFamily="2" charset="-78"/>
              </a:rPr>
              <a:t>نی آشامیدنی</a:t>
            </a:r>
          </a:p>
          <a:p>
            <a:pPr algn="r" rtl="1"/>
            <a:r>
              <a:rPr lang="fa-IR" sz="2400" dirty="0" smtClean="0">
                <a:solidFill>
                  <a:schemeClr val="tx1"/>
                </a:solidFill>
                <a:cs typeface="B Nazanin" pitchFamily="2" charset="-78"/>
              </a:rPr>
              <a:t>قاشق</a:t>
            </a:r>
          </a:p>
          <a:p>
            <a:pPr algn="r" rtl="1"/>
            <a:r>
              <a:rPr lang="fa-IR" sz="2400" dirty="0" smtClean="0">
                <a:solidFill>
                  <a:schemeClr val="tx1"/>
                </a:solidFill>
                <a:cs typeface="B Nazanin" pitchFamily="2" charset="-78"/>
              </a:rPr>
              <a:t>چوب زبان</a:t>
            </a:r>
          </a:p>
        </p:txBody>
      </p:sp>
      <p:pic>
        <p:nvPicPr>
          <p:cNvPr id="5" name="Picture 2"/>
          <p:cNvPicPr>
            <a:picLocks noChangeAspect="1" noChangeArrowheads="1"/>
          </p:cNvPicPr>
          <p:nvPr/>
        </p:nvPicPr>
        <p:blipFill>
          <a:blip r:embed="rId4"/>
          <a:srcRect/>
          <a:stretch>
            <a:fillRect/>
          </a:stretch>
        </p:blipFill>
        <p:spPr bwMode="auto">
          <a:xfrm>
            <a:off x="990600" y="3581400"/>
            <a:ext cx="3806884" cy="2651125"/>
          </a:xfrm>
          <a:prstGeom prst="rect">
            <a:avLst/>
          </a:prstGeom>
          <a:noFill/>
          <a:ln w="9525">
            <a:noFill/>
            <a:miter lim="800000"/>
            <a:headEnd/>
            <a:tailEnd/>
          </a:ln>
          <a:effectLst/>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cs typeface="B Nazanin" panose="00000400000000000000" pitchFamily="2" charset="-78"/>
              </a:rPr>
              <a:t>تزریق زیر جلدی(</a:t>
            </a:r>
            <a:r>
              <a:rPr lang="en-US" dirty="0" smtClean="0">
                <a:cs typeface="B Nazanin" panose="00000400000000000000" pitchFamily="2" charset="-78"/>
              </a:rPr>
              <a:t>subcutaneous injection</a:t>
            </a:r>
            <a:r>
              <a:rPr lang="fa-IR" dirty="0" smtClean="0">
                <a:cs typeface="B Nazanin" panose="00000400000000000000" pitchFamily="2" charset="-78"/>
              </a:rPr>
              <a:t>)</a:t>
            </a:r>
            <a:endParaRPr lang="en-US" dirty="0">
              <a:cs typeface="B Nazanin" panose="00000400000000000000" pitchFamily="2" charset="-78"/>
            </a:endParaRPr>
          </a:p>
        </p:txBody>
      </p:sp>
      <p:sp>
        <p:nvSpPr>
          <p:cNvPr id="3" name="Content Placeholder 2"/>
          <p:cNvSpPr>
            <a:spLocks noGrp="1"/>
          </p:cNvSpPr>
          <p:nvPr>
            <p:ph idx="1"/>
          </p:nvPr>
        </p:nvSpPr>
        <p:spPr>
          <a:xfrm>
            <a:off x="304800" y="1143000"/>
            <a:ext cx="8686800" cy="4937125"/>
          </a:xfrm>
        </p:spPr>
        <p:txBody>
          <a:bodyPr/>
          <a:lstStyle/>
          <a:p>
            <a:pPr algn="r" rtl="1"/>
            <a:r>
              <a:rPr lang="fa-IR" b="1" dirty="0" smtClean="0">
                <a:solidFill>
                  <a:srgbClr val="FF0000"/>
                </a:solidFill>
                <a:cs typeface="B Nazanin" panose="00000400000000000000" pitchFamily="2" charset="-78"/>
              </a:rPr>
              <a:t>اهداف:</a:t>
            </a:r>
          </a:p>
          <a:p>
            <a:pPr algn="r" rtl="1"/>
            <a:r>
              <a:rPr lang="fa-IR" sz="2400" dirty="0" smtClean="0">
                <a:cs typeface="B Nazanin" panose="00000400000000000000" pitchFamily="2" charset="-78"/>
              </a:rPr>
              <a:t>تجویز دارو طبق نیاز بیمار</a:t>
            </a:r>
          </a:p>
          <a:p>
            <a:pPr algn="r" rtl="1"/>
            <a:r>
              <a:rPr lang="fa-IR" sz="2400" dirty="0" smtClean="0">
                <a:cs typeface="B Nazanin" panose="00000400000000000000" pitchFamily="2" charset="-78"/>
              </a:rPr>
              <a:t>تجویز دارو به منظور جذب آهسته تر در مقایسه با تزریق عضلانی یا وریدی.</a:t>
            </a:r>
          </a:p>
          <a:p>
            <a:pPr algn="r" rtl="1"/>
            <a:r>
              <a:rPr lang="fa-IR" b="1" dirty="0" smtClean="0">
                <a:solidFill>
                  <a:srgbClr val="FF0000"/>
                </a:solidFill>
                <a:cs typeface="B Nazanin" panose="00000400000000000000" pitchFamily="2" charset="-78"/>
              </a:rPr>
              <a:t>نکات مورد بررسی:</a:t>
            </a:r>
          </a:p>
          <a:p>
            <a:pPr algn="r" rtl="1"/>
            <a:r>
              <a:rPr lang="fa-IR" sz="2400" dirty="0" smtClean="0">
                <a:cs typeface="B Nazanin" panose="00000400000000000000" pitchFamily="2" charset="-78"/>
              </a:rPr>
              <a:t>از بیمار راجع به حساسیت نسبت به داروی مورد استفاده جهت تزریق سوال کنید.</a:t>
            </a:r>
          </a:p>
          <a:p>
            <a:pPr algn="r" rtl="1"/>
            <a:r>
              <a:rPr lang="fa-IR" sz="2400" dirty="0" smtClean="0">
                <a:cs typeface="B Nazanin" panose="00000400000000000000" pitchFamily="2" charset="-78"/>
              </a:rPr>
              <a:t>بیمار را از نظر واکنش خاص و عوارض جانبی دارو کنترل کنید.</a:t>
            </a:r>
          </a:p>
          <a:p>
            <a:pPr algn="r" rtl="1"/>
            <a:r>
              <a:rPr lang="fa-IR" sz="2400" dirty="0" smtClean="0">
                <a:cs typeface="B Nazanin" panose="00000400000000000000" pitchFamily="2" charset="-78"/>
              </a:rPr>
              <a:t>محل تزریق قبلی را از نظر ضایعات، قرمزی، تورم، کبودی، التهاب و تخریب بافتی کنترل کنید</a:t>
            </a:r>
            <a:endParaRPr lang="en-US" sz="2400" dirty="0">
              <a:cs typeface="B Nazanin" panose="00000400000000000000" pitchFamily="2" charset="-78"/>
            </a:endParaRPr>
          </a:p>
        </p:txBody>
      </p:sp>
      <p:pic>
        <p:nvPicPr>
          <p:cNvPr id="5" name="Picture 2"/>
          <p:cNvPicPr>
            <a:picLocks noChangeAspect="1" noChangeArrowheads="1"/>
          </p:cNvPicPr>
          <p:nvPr/>
        </p:nvPicPr>
        <p:blipFill>
          <a:blip r:embed="rId4"/>
          <a:srcRect/>
          <a:stretch>
            <a:fillRect/>
          </a:stretch>
        </p:blipFill>
        <p:spPr bwMode="auto">
          <a:xfrm>
            <a:off x="1905000" y="4572000"/>
            <a:ext cx="3962400" cy="1447800"/>
          </a:xfrm>
          <a:prstGeom prst="rect">
            <a:avLst/>
          </a:prstGeom>
          <a:noFill/>
          <a:ln w="9525">
            <a:noFill/>
            <a:miter lim="800000"/>
            <a:headEnd/>
            <a:tailEnd/>
          </a:ln>
          <a:effectLst/>
        </p:spPr>
      </p:pic>
    </p:spTree>
    <p:custDataLst>
      <p:tags r:id="rId1"/>
    </p:custDataLst>
    <p:extLst>
      <p:ext uri="{BB962C8B-B14F-4D97-AF65-F5344CB8AC3E}">
        <p14:creationId xmlns:p14="http://schemas.microsoft.com/office/powerpoint/2010/main" val="32885827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cs typeface="B Nazanin" panose="00000400000000000000" pitchFamily="2" charset="-78"/>
              </a:rPr>
              <a:t>روش کار</a:t>
            </a:r>
            <a:endParaRPr lang="en-US" dirty="0">
              <a:cs typeface="B Nazanin" panose="00000400000000000000" pitchFamily="2" charset="-78"/>
            </a:endParaRPr>
          </a:p>
        </p:txBody>
      </p:sp>
      <p:sp>
        <p:nvSpPr>
          <p:cNvPr id="3" name="Content Placeholder 2"/>
          <p:cNvSpPr>
            <a:spLocks noGrp="1"/>
          </p:cNvSpPr>
          <p:nvPr>
            <p:ph idx="1"/>
          </p:nvPr>
        </p:nvSpPr>
        <p:spPr/>
        <p:txBody>
          <a:bodyPr>
            <a:normAutofit/>
          </a:bodyPr>
          <a:lstStyle/>
          <a:p>
            <a:pPr algn="r" rtl="1"/>
            <a:r>
              <a:rPr lang="fa-IR" sz="2400" dirty="0" smtClean="0">
                <a:cs typeface="B Nazanin" panose="00000400000000000000" pitchFamily="2" charset="-78"/>
              </a:rPr>
              <a:t>کارت دارویی را باکاردکس تطبیق دهید. </a:t>
            </a:r>
            <a:endParaRPr lang="fa-IR" sz="2400" dirty="0">
              <a:cs typeface="B Nazanin" panose="00000400000000000000" pitchFamily="2" charset="-78"/>
            </a:endParaRPr>
          </a:p>
          <a:p>
            <a:pPr algn="r" rtl="1"/>
            <a:r>
              <a:rPr lang="fa-IR" sz="2400" dirty="0" smtClean="0">
                <a:cs typeface="B Nazanin" panose="00000400000000000000" pitchFamily="2" charset="-78"/>
              </a:rPr>
              <a:t>از صحت داروی دستور داده شده اطمینان حاصل کنید.</a:t>
            </a:r>
          </a:p>
          <a:p>
            <a:pPr algn="r" rtl="1"/>
            <a:r>
              <a:rPr lang="fa-IR" sz="2400" dirty="0" smtClean="0">
                <a:cs typeface="B Nazanin" panose="00000400000000000000" pitchFamily="2" charset="-78"/>
              </a:rPr>
              <a:t>دست ها را بشویید</a:t>
            </a:r>
          </a:p>
          <a:p>
            <a:pPr algn="r" rtl="1"/>
            <a:r>
              <a:rPr lang="fa-IR" sz="2400" dirty="0" smtClean="0">
                <a:cs typeface="B Nazanin" panose="00000400000000000000" pitchFamily="2" charset="-78"/>
              </a:rPr>
              <a:t>از بیمار نام او را سوال کنید</a:t>
            </a:r>
          </a:p>
          <a:p>
            <a:pPr algn="r" rtl="1"/>
            <a:r>
              <a:rPr lang="fa-IR" sz="2400" dirty="0" smtClean="0">
                <a:cs typeface="B Nazanin" panose="00000400000000000000" pitchFamily="2" charset="-78"/>
              </a:rPr>
              <a:t>خود را به بیمار معرفی کنید.</a:t>
            </a:r>
          </a:p>
          <a:p>
            <a:pPr algn="r" rtl="1"/>
            <a:r>
              <a:rPr lang="fa-IR" sz="2400" dirty="0" smtClean="0">
                <a:cs typeface="B Nazanin" panose="00000400000000000000" pitchFamily="2" charset="-78"/>
              </a:rPr>
              <a:t>خلوت بیمار را فراهم کنید.</a:t>
            </a:r>
          </a:p>
          <a:p>
            <a:pPr algn="r" rtl="1"/>
            <a:r>
              <a:rPr lang="fa-IR" sz="2400" dirty="0" smtClean="0">
                <a:cs typeface="B Nazanin" panose="00000400000000000000" pitchFamily="2" charset="-78"/>
              </a:rPr>
              <a:t>محلی را جهت تزریق انتخاب کنید که عاری از حساسیتن نسبت به لمس، تورم، سختی و جوشگاه، خارش، سوختگی یا االتهاب موضعی باشد.</a:t>
            </a:r>
            <a:endParaRPr lang="en-US" sz="2400" dirty="0">
              <a:cs typeface="B Nazanin" panose="00000400000000000000" pitchFamily="2" charset="-78"/>
            </a:endParaRPr>
          </a:p>
        </p:txBody>
      </p:sp>
    </p:spTree>
    <p:custDataLst>
      <p:tags r:id="rId1"/>
    </p:custDataLst>
    <p:extLst>
      <p:ext uri="{BB962C8B-B14F-4D97-AF65-F5344CB8AC3E}">
        <p14:creationId xmlns:p14="http://schemas.microsoft.com/office/powerpoint/2010/main" val="12865756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a:cs typeface="B Nazanin" panose="00000400000000000000" pitchFamily="2" charset="-78"/>
              </a:rPr>
              <a:t>روش کار</a:t>
            </a:r>
            <a:endParaRPr lang="en-US" dirty="0">
              <a:cs typeface="B Nazanin" panose="00000400000000000000" pitchFamily="2" charset="-78"/>
            </a:endParaRPr>
          </a:p>
        </p:txBody>
      </p:sp>
      <p:sp>
        <p:nvSpPr>
          <p:cNvPr id="3" name="Content Placeholder 2"/>
          <p:cNvSpPr>
            <a:spLocks noGrp="1"/>
          </p:cNvSpPr>
          <p:nvPr>
            <p:ph idx="1"/>
          </p:nvPr>
        </p:nvSpPr>
        <p:spPr/>
        <p:txBody>
          <a:bodyPr>
            <a:normAutofit/>
          </a:bodyPr>
          <a:lstStyle/>
          <a:p>
            <a:pPr algn="r" rtl="1"/>
            <a:r>
              <a:rPr lang="fa-IR" sz="2400" dirty="0" smtClean="0">
                <a:cs typeface="B Nazanin" panose="00000400000000000000" pitchFamily="2" charset="-78"/>
              </a:rPr>
              <a:t>بسته به محل تزریق، بیمار را در وضعیتی قرار دهید که عضلات بازو، ران یا شکم در دسترس باشند.</a:t>
            </a:r>
          </a:p>
          <a:p>
            <a:pPr algn="r" rtl="1"/>
            <a:r>
              <a:rPr lang="fa-IR" sz="2400" dirty="0" smtClean="0">
                <a:cs typeface="B Nazanin" panose="00000400000000000000" pitchFamily="2" charset="-78"/>
              </a:rPr>
              <a:t>محل انتخاب شده را برهنه کنید</a:t>
            </a:r>
          </a:p>
          <a:p>
            <a:pPr algn="r" rtl="1"/>
            <a:r>
              <a:rPr lang="fa-IR" sz="2400" dirty="0" smtClean="0">
                <a:cs typeface="B Nazanin" panose="00000400000000000000" pitchFamily="2" charset="-78"/>
              </a:rPr>
              <a:t>دستکش بپوشید</a:t>
            </a:r>
          </a:p>
          <a:p>
            <a:pPr algn="r" rtl="1"/>
            <a:r>
              <a:rPr lang="fa-IR" sz="2400" dirty="0" smtClean="0">
                <a:cs typeface="B Nazanin" panose="00000400000000000000" pitchFamily="2" charset="-78"/>
              </a:rPr>
              <a:t>محل انتخابی را با پنبه آغشته به الکل به صورت دورانی از مرکز به سمت خارج و به وسعت 5 سانتی متر ضد عفونی کنید.</a:t>
            </a:r>
          </a:p>
          <a:p>
            <a:pPr algn="r" rtl="1"/>
            <a:r>
              <a:rPr lang="fa-IR" sz="2400" dirty="0">
                <a:cs typeface="B Nazanin" panose="00000400000000000000" pitchFamily="2" charset="-78"/>
              </a:rPr>
              <a:t>پ</a:t>
            </a:r>
            <a:r>
              <a:rPr lang="fa-IR" sz="2400" dirty="0" smtClean="0">
                <a:cs typeface="B Nazanin" panose="00000400000000000000" pitchFamily="2" charset="-78"/>
              </a:rPr>
              <a:t>نبه الکل را بین انگشت سوم و چهارم دست غیر فعال خود برای استفاده بعدی قرار دهید.</a:t>
            </a:r>
            <a:endParaRPr lang="en-US" sz="2400" dirty="0">
              <a:cs typeface="B Nazanin" panose="00000400000000000000" pitchFamily="2" charset="-78"/>
            </a:endParaRPr>
          </a:p>
        </p:txBody>
      </p:sp>
    </p:spTree>
    <p:custDataLst>
      <p:tags r:id="rId1"/>
    </p:custDataLst>
    <p:extLst>
      <p:ext uri="{BB962C8B-B14F-4D97-AF65-F5344CB8AC3E}">
        <p14:creationId xmlns:p14="http://schemas.microsoft.com/office/powerpoint/2010/main" val="34137798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a:cs typeface="B Nazanin" panose="00000400000000000000" pitchFamily="2" charset="-78"/>
              </a:rPr>
              <a:t>روش کار</a:t>
            </a:r>
            <a:endParaRPr lang="en-US" dirty="0">
              <a:cs typeface="B Nazanin" panose="00000400000000000000" pitchFamily="2" charset="-78"/>
            </a:endParaRPr>
          </a:p>
        </p:txBody>
      </p:sp>
      <p:sp>
        <p:nvSpPr>
          <p:cNvPr id="3" name="Content Placeholder 2"/>
          <p:cNvSpPr>
            <a:spLocks noGrp="1"/>
          </p:cNvSpPr>
          <p:nvPr>
            <p:ph idx="1"/>
          </p:nvPr>
        </p:nvSpPr>
        <p:spPr/>
        <p:txBody>
          <a:bodyPr>
            <a:normAutofit/>
          </a:bodyPr>
          <a:lstStyle/>
          <a:p>
            <a:pPr algn="r" rtl="1"/>
            <a:r>
              <a:rPr lang="fa-IR" sz="2400" dirty="0" smtClean="0">
                <a:cs typeface="B Nazanin" panose="00000400000000000000" pitchFamily="2" charset="-78"/>
              </a:rPr>
              <a:t>اجازه دهید پوست بیمار خشک شود.</a:t>
            </a:r>
          </a:p>
          <a:p>
            <a:pPr algn="r" rtl="1"/>
            <a:r>
              <a:rPr lang="fa-IR" sz="2400" dirty="0" smtClean="0">
                <a:cs typeface="B Nazanin" panose="00000400000000000000" pitchFamily="2" charset="-78"/>
              </a:rPr>
              <a:t>پوشش روی سوزن را بردارید.</a:t>
            </a:r>
          </a:p>
          <a:p>
            <a:pPr algn="r" rtl="1"/>
            <a:r>
              <a:rPr lang="fa-IR" sz="2400" dirty="0" smtClean="0">
                <a:cs typeface="B Nazanin" panose="00000400000000000000" pitchFamily="2" charset="-78"/>
              </a:rPr>
              <a:t>هوای موجود در سرنگ را به طور کامل خالی کنید.</a:t>
            </a:r>
          </a:p>
          <a:p>
            <a:pPr algn="r" rtl="1"/>
            <a:r>
              <a:rPr lang="fa-IR" sz="2400" dirty="0" smtClean="0">
                <a:cs typeface="B Nazanin" panose="00000400000000000000" pitchFamily="2" charset="-78"/>
              </a:rPr>
              <a:t>سرنگ را بین انگشت شست و اشاره نگهدارید.</a:t>
            </a:r>
          </a:p>
          <a:p>
            <a:pPr algn="r" rtl="1"/>
            <a:r>
              <a:rPr lang="fa-IR" sz="2400" dirty="0" smtClean="0">
                <a:cs typeface="B Nazanin" panose="00000400000000000000" pitchFamily="2" charset="-78"/>
              </a:rPr>
              <a:t>سوزن با طول 1.5 سانتی متر را باید با زاویه 45 درجه وارد کرد، به این ترتیب باید دست را طوری نگهدارید که کف دست به سمت بالا قرار گیرد.</a:t>
            </a:r>
          </a:p>
          <a:p>
            <a:pPr algn="r" rtl="1"/>
            <a:r>
              <a:rPr lang="fa-IR" sz="2400" dirty="0" smtClean="0">
                <a:cs typeface="B Nazanin" panose="00000400000000000000" pitchFamily="2" charset="-78"/>
              </a:rPr>
              <a:t>سوزن با طول 1 سانتی متر باید با زاویه 90 درجه وارد کرد.</a:t>
            </a:r>
          </a:p>
          <a:p>
            <a:pPr algn="r" rtl="1"/>
            <a:r>
              <a:rPr lang="fa-IR" sz="2400" dirty="0" smtClean="0">
                <a:cs typeface="B Nazanin" panose="00000400000000000000" pitchFamily="2" charset="-78"/>
              </a:rPr>
              <a:t>با استفاده از دست دیگر پوست اطراف محل تزریق را کشیده یا جمع کنید.</a:t>
            </a:r>
            <a:endParaRPr lang="en-US" sz="2400" dirty="0">
              <a:cs typeface="B Nazanin" panose="00000400000000000000" pitchFamily="2" charset="-78"/>
            </a:endParaRPr>
          </a:p>
        </p:txBody>
      </p:sp>
    </p:spTree>
    <p:custDataLst>
      <p:tags r:id="rId1"/>
    </p:custDataLst>
    <p:extLst>
      <p:ext uri="{BB962C8B-B14F-4D97-AF65-F5344CB8AC3E}">
        <p14:creationId xmlns:p14="http://schemas.microsoft.com/office/powerpoint/2010/main" val="29020102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a:cs typeface="B Nazanin" panose="00000400000000000000" pitchFamily="2" charset="-78"/>
              </a:rPr>
              <a:t>روش کار</a:t>
            </a:r>
            <a:endParaRPr lang="en-US" dirty="0">
              <a:cs typeface="B Nazanin" panose="00000400000000000000" pitchFamily="2" charset="-78"/>
            </a:endParaRPr>
          </a:p>
        </p:txBody>
      </p:sp>
      <p:sp>
        <p:nvSpPr>
          <p:cNvPr id="3" name="Content Placeholder 2"/>
          <p:cNvSpPr>
            <a:spLocks noGrp="1"/>
          </p:cNvSpPr>
          <p:nvPr>
            <p:ph idx="1"/>
          </p:nvPr>
        </p:nvSpPr>
        <p:spPr/>
        <p:txBody>
          <a:bodyPr>
            <a:normAutofit/>
          </a:bodyPr>
          <a:lstStyle/>
          <a:p>
            <a:pPr algn="r" rtl="1"/>
            <a:r>
              <a:rPr lang="fa-IR" sz="2400" dirty="0" smtClean="0">
                <a:cs typeface="B Nazanin" panose="00000400000000000000" pitchFamily="2" charset="-78"/>
              </a:rPr>
              <a:t>با یک حرکت یکنواخت و سریع، سوزن را وارد کنید.</a:t>
            </a:r>
          </a:p>
          <a:p>
            <a:pPr algn="r" rtl="1"/>
            <a:r>
              <a:rPr lang="fa-IR" sz="2400" dirty="0" smtClean="0">
                <a:cs typeface="B Nazanin" panose="00000400000000000000" pitchFamily="2" charset="-78"/>
              </a:rPr>
              <a:t>با دست غیر فعال خود، بدنه سرنگ را بگیرید.</a:t>
            </a:r>
          </a:p>
          <a:p>
            <a:pPr algn="r" rtl="1"/>
            <a:r>
              <a:rPr lang="fa-IR" sz="2400" dirty="0" smtClean="0">
                <a:cs typeface="B Nazanin" panose="00000400000000000000" pitchFamily="2" charset="-78"/>
              </a:rPr>
              <a:t>با دست فعال خود، پیستون را به طرف خارج بکشید. در این صورت نباید خون به داخل سرنگ برگردد. اگر خون به داخل سرنگ برگشت، بدون تزریق محتویات، سوزن را خارج کنید و سرنگ دیگری را جهت تزریق آماده کنید.</a:t>
            </a:r>
          </a:p>
          <a:p>
            <a:pPr algn="r" rtl="1"/>
            <a:r>
              <a:rPr lang="fa-IR" sz="2400" dirty="0" smtClean="0">
                <a:cs typeface="B Nazanin" panose="00000400000000000000" pitchFamily="2" charset="-78"/>
              </a:rPr>
              <a:t>تمام محتویات سرنگ را به آرامی تزریق کنید.</a:t>
            </a:r>
          </a:p>
          <a:p>
            <a:pPr algn="r" rtl="1"/>
            <a:r>
              <a:rPr lang="fa-IR" sz="2400" dirty="0" smtClean="0">
                <a:cs typeface="B Nazanin" panose="00000400000000000000" pitchFamily="2" charset="-78"/>
              </a:rPr>
              <a:t>پنبه الکل را روی ناحیه تزریق فشار دهید.</a:t>
            </a:r>
          </a:p>
          <a:p>
            <a:pPr algn="r" rtl="1"/>
            <a:r>
              <a:rPr lang="fa-IR" sz="2400" dirty="0" smtClean="0">
                <a:cs typeface="B Nazanin" panose="00000400000000000000" pitchFamily="2" charset="-78"/>
              </a:rPr>
              <a:t>از مالش محل تزریق خودداری کنید.</a:t>
            </a:r>
          </a:p>
          <a:p>
            <a:pPr algn="r" rtl="1"/>
            <a:r>
              <a:rPr lang="fa-IR" sz="2400" dirty="0" smtClean="0">
                <a:cs typeface="B Nazanin" panose="00000400000000000000" pitchFamily="2" charset="-78"/>
              </a:rPr>
              <a:t>بهتر است بدون برگرداندن سرپوش سوزن آن را در سینی تزریق قرار دهید.</a:t>
            </a:r>
            <a:endParaRPr lang="en-US" sz="2400" dirty="0">
              <a:cs typeface="B Nazanin" panose="00000400000000000000" pitchFamily="2" charset="-78"/>
            </a:endParaRPr>
          </a:p>
        </p:txBody>
      </p:sp>
    </p:spTree>
    <p:custDataLst>
      <p:tags r:id="rId1"/>
    </p:custDataLst>
    <p:extLst>
      <p:ext uri="{BB962C8B-B14F-4D97-AF65-F5344CB8AC3E}">
        <p14:creationId xmlns:p14="http://schemas.microsoft.com/office/powerpoint/2010/main" val="26750625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cs typeface="B Nazanin" panose="00000400000000000000" pitchFamily="2" charset="-78"/>
              </a:rPr>
              <a:t>تزریق عضلانی(</a:t>
            </a:r>
            <a:r>
              <a:rPr lang="en-US" dirty="0" smtClean="0">
                <a:cs typeface="B Nazanin" panose="00000400000000000000" pitchFamily="2" charset="-78"/>
              </a:rPr>
              <a:t>intramuscular injection</a:t>
            </a:r>
            <a:r>
              <a:rPr lang="fa-IR" dirty="0" smtClean="0">
                <a:cs typeface="B Nazanin" panose="00000400000000000000" pitchFamily="2" charset="-78"/>
              </a:rPr>
              <a:t>)</a:t>
            </a:r>
            <a:endParaRPr lang="en-US" dirty="0">
              <a:cs typeface="B Nazanin" panose="00000400000000000000" pitchFamily="2" charset="-78"/>
            </a:endParaRPr>
          </a:p>
        </p:txBody>
      </p:sp>
      <p:sp>
        <p:nvSpPr>
          <p:cNvPr id="3" name="Content Placeholder 2"/>
          <p:cNvSpPr>
            <a:spLocks noGrp="1"/>
          </p:cNvSpPr>
          <p:nvPr>
            <p:ph idx="1"/>
          </p:nvPr>
        </p:nvSpPr>
        <p:spPr>
          <a:xfrm>
            <a:off x="304800" y="1219200"/>
            <a:ext cx="8686800" cy="4860925"/>
          </a:xfrm>
        </p:spPr>
        <p:txBody>
          <a:bodyPr/>
          <a:lstStyle/>
          <a:p>
            <a:pPr algn="r" rtl="1"/>
            <a:r>
              <a:rPr lang="fa-IR" dirty="0" smtClean="0">
                <a:cs typeface="B Nazanin" panose="00000400000000000000" pitchFamily="2" charset="-78"/>
              </a:rPr>
              <a:t>اهداف:</a:t>
            </a:r>
          </a:p>
          <a:p>
            <a:pPr algn="r" rtl="1"/>
            <a:r>
              <a:rPr lang="fa-IR" sz="2400" dirty="0" smtClean="0">
                <a:cs typeface="B Nazanin" panose="00000400000000000000" pitchFamily="2" charset="-78"/>
              </a:rPr>
              <a:t>تجویز دارو طبق نیاز بیمار</a:t>
            </a:r>
          </a:p>
          <a:p>
            <a:pPr algn="r" rtl="1"/>
            <a:r>
              <a:rPr lang="fa-IR" sz="2400" dirty="0" smtClean="0">
                <a:cs typeface="B Nazanin" panose="00000400000000000000" pitchFamily="2" charset="-78"/>
              </a:rPr>
              <a:t>تجویز دارو به منظور جذب آهسته تر در مقایسه با تزریق وریدی</a:t>
            </a:r>
          </a:p>
          <a:p>
            <a:pPr algn="r" rtl="1"/>
            <a:r>
              <a:rPr lang="fa-IR" dirty="0" smtClean="0">
                <a:cs typeface="B Nazanin" panose="00000400000000000000" pitchFamily="2" charset="-78"/>
              </a:rPr>
              <a:t>نکات مورد بررسی:</a:t>
            </a:r>
          </a:p>
          <a:p>
            <a:pPr algn="r" rtl="1"/>
            <a:r>
              <a:rPr lang="fa-IR" sz="2400" dirty="0" smtClean="0">
                <a:cs typeface="B Nazanin" panose="00000400000000000000" pitchFamily="2" charset="-78"/>
              </a:rPr>
              <a:t>از بیمار راجع به حساسیت نسبت به دارو سوال کنید.</a:t>
            </a:r>
          </a:p>
          <a:p>
            <a:pPr algn="r" rtl="1"/>
            <a:r>
              <a:rPr lang="fa-IR" sz="2400" dirty="0" smtClean="0">
                <a:cs typeface="B Nazanin" panose="00000400000000000000" pitchFamily="2" charset="-78"/>
              </a:rPr>
              <a:t>سن و وزن بیمار را جهت انتخاب محل مناسب برای تزریق در نظر بگیرید.</a:t>
            </a:r>
          </a:p>
          <a:p>
            <a:pPr algn="r" rtl="1"/>
            <a:r>
              <a:rPr lang="fa-IR" sz="2400" dirty="0" smtClean="0">
                <a:cs typeface="B Nazanin" panose="00000400000000000000" pitchFamily="2" charset="-78"/>
              </a:rPr>
              <a:t>محل تزریق قبلی را از نظر ضایعات، قرمزی، تورم، کبودی، التهاب و تخریب بافتی کنترل کنید.</a:t>
            </a:r>
            <a:endParaRPr lang="en-US" sz="2400" dirty="0">
              <a:cs typeface="B Nazanin" panose="00000400000000000000" pitchFamily="2" charset="-78"/>
            </a:endParaRPr>
          </a:p>
        </p:txBody>
      </p:sp>
      <p:pic>
        <p:nvPicPr>
          <p:cNvPr id="4" name="Picture 2"/>
          <p:cNvPicPr>
            <a:picLocks noChangeAspect="1" noChangeArrowheads="1"/>
          </p:cNvPicPr>
          <p:nvPr/>
        </p:nvPicPr>
        <p:blipFill>
          <a:blip r:embed="rId4"/>
          <a:srcRect/>
          <a:stretch>
            <a:fillRect/>
          </a:stretch>
        </p:blipFill>
        <p:spPr bwMode="auto">
          <a:xfrm>
            <a:off x="762000" y="1295400"/>
            <a:ext cx="1676400" cy="2438399"/>
          </a:xfrm>
          <a:prstGeom prst="rect">
            <a:avLst/>
          </a:prstGeom>
          <a:noFill/>
          <a:ln w="9525">
            <a:noFill/>
            <a:miter lim="800000"/>
            <a:headEnd/>
            <a:tailEnd/>
          </a:ln>
          <a:effectLst/>
        </p:spPr>
      </p:pic>
    </p:spTree>
    <p:custDataLst>
      <p:tags r:id="rId1"/>
    </p:custDataLst>
    <p:extLst>
      <p:ext uri="{BB962C8B-B14F-4D97-AF65-F5344CB8AC3E}">
        <p14:creationId xmlns:p14="http://schemas.microsoft.com/office/powerpoint/2010/main" val="24991430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1"/>
            <a:r>
              <a:rPr lang="fa-IR" dirty="0"/>
              <a:t>تزریق </a:t>
            </a:r>
            <a:r>
              <a:rPr lang="fa-IR" dirty="0" smtClean="0"/>
              <a:t>عضلانی</a:t>
            </a:r>
            <a:r>
              <a:rPr lang="en-US" dirty="0" smtClean="0"/>
              <a:t>intramuscular </a:t>
            </a:r>
            <a:r>
              <a:rPr lang="en-US" dirty="0"/>
              <a:t>injection</a:t>
            </a:r>
            <a:r>
              <a:rPr lang="en-US" dirty="0" smtClean="0"/>
              <a:t>)</a:t>
            </a:r>
            <a:r>
              <a:rPr lang="fa-IR" dirty="0" smtClean="0"/>
              <a:t>)</a:t>
            </a:r>
            <a:endParaRPr lang="en-US" dirty="0"/>
          </a:p>
        </p:txBody>
      </p:sp>
      <p:sp>
        <p:nvSpPr>
          <p:cNvPr id="3" name="Content Placeholder 2"/>
          <p:cNvSpPr>
            <a:spLocks noGrp="1"/>
          </p:cNvSpPr>
          <p:nvPr>
            <p:ph idx="1"/>
          </p:nvPr>
        </p:nvSpPr>
        <p:spPr/>
        <p:txBody>
          <a:bodyPr>
            <a:normAutofit lnSpcReduction="10000"/>
          </a:bodyPr>
          <a:lstStyle/>
          <a:p>
            <a:pPr algn="r" rtl="1"/>
            <a:r>
              <a:rPr lang="fa-IR" dirty="0" smtClean="0">
                <a:cs typeface="B Nazanin" panose="00000400000000000000" pitchFamily="2" charset="-78"/>
              </a:rPr>
              <a:t>وسائل لازم:</a:t>
            </a:r>
          </a:p>
          <a:p>
            <a:pPr algn="r" rtl="1"/>
            <a:r>
              <a:rPr lang="fa-IR" sz="2400" dirty="0" smtClean="0">
                <a:cs typeface="B Nazanin" panose="00000400000000000000" pitchFamily="2" charset="-78"/>
              </a:rPr>
              <a:t>کارت دارویی</a:t>
            </a:r>
          </a:p>
          <a:p>
            <a:pPr algn="r" rtl="1"/>
            <a:r>
              <a:rPr lang="fa-IR" sz="2400" dirty="0" smtClean="0">
                <a:cs typeface="B Nazanin" panose="00000400000000000000" pitchFamily="2" charset="-78"/>
              </a:rPr>
              <a:t>ویال یا آمپول حاوی داروی استریل</a:t>
            </a:r>
          </a:p>
          <a:p>
            <a:pPr algn="r" rtl="1"/>
            <a:r>
              <a:rPr lang="fa-IR" sz="2400" dirty="0" smtClean="0">
                <a:cs typeface="B Nazanin" panose="00000400000000000000" pitchFamily="2" charset="-78"/>
              </a:rPr>
              <a:t>سرنگ2-5 سی سی</a:t>
            </a:r>
          </a:p>
          <a:p>
            <a:pPr algn="r" rtl="1"/>
            <a:r>
              <a:rPr lang="fa-IR" sz="2400" dirty="0" smtClean="0">
                <a:cs typeface="B Nazanin" panose="00000400000000000000" pitchFamily="2" charset="-78"/>
              </a:rPr>
              <a:t>سوزن با شماره مناسب. شماره و طول سوزن بسته به نوع عضله، نوع محلول، محل تزریق، میزان بافت چربی که عضله مورد نظر را پوشانده و سن بیمار متفاوت می باشد.</a:t>
            </a:r>
          </a:p>
          <a:p>
            <a:pPr algn="r" rtl="1"/>
            <a:r>
              <a:rPr lang="fa-IR" sz="2400" dirty="0" smtClean="0">
                <a:cs typeface="B Nazanin" panose="00000400000000000000" pitchFamily="2" charset="-78"/>
              </a:rPr>
              <a:t>برای تزریق در عضلات بزرگی مانند گلوتئال متوسط معمولاً از سوزن شماره21-22 استفاده شود.</a:t>
            </a:r>
          </a:p>
          <a:p>
            <a:pPr algn="r" rtl="1"/>
            <a:r>
              <a:rPr lang="fa-IR" sz="2400" dirty="0" smtClean="0">
                <a:cs typeface="B Nazanin" panose="00000400000000000000" pitchFamily="2" charset="-78"/>
              </a:rPr>
              <a:t>برای تزریق محلول های روغنی از سوزن های ضخیم تر استفاده شود.</a:t>
            </a:r>
          </a:p>
          <a:p>
            <a:pPr algn="r" rtl="1"/>
            <a:r>
              <a:rPr lang="fa-IR" sz="2400" dirty="0" smtClean="0">
                <a:cs typeface="B Nazanin" panose="00000400000000000000" pitchFamily="2" charset="-78"/>
              </a:rPr>
              <a:t>در مواردی که بافت چربی زیادی روی عضله را پوشانیده از سوزن‌های بلندتر و در بیماران لاغر از سوزن کوتاه‌تر(2.5) استفاده شود.</a:t>
            </a:r>
            <a:endParaRPr lang="en-US" sz="2400" dirty="0">
              <a:cs typeface="B Nazanin" panose="00000400000000000000" pitchFamily="2" charset="-78"/>
            </a:endParaRPr>
          </a:p>
        </p:txBody>
      </p:sp>
    </p:spTree>
    <p:custDataLst>
      <p:tags r:id="rId1"/>
    </p:custDataLst>
    <p:extLst>
      <p:ext uri="{BB962C8B-B14F-4D97-AF65-F5344CB8AC3E}">
        <p14:creationId xmlns:p14="http://schemas.microsoft.com/office/powerpoint/2010/main" val="12051338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cs typeface="B Nazanin" panose="00000400000000000000" pitchFamily="2" charset="-78"/>
              </a:rPr>
              <a:t>روش کار</a:t>
            </a:r>
            <a:endParaRPr lang="en-US" dirty="0">
              <a:cs typeface="B Nazanin" panose="00000400000000000000" pitchFamily="2" charset="-78"/>
            </a:endParaRPr>
          </a:p>
        </p:txBody>
      </p:sp>
      <p:sp>
        <p:nvSpPr>
          <p:cNvPr id="3" name="Content Placeholder 2"/>
          <p:cNvSpPr>
            <a:spLocks noGrp="1"/>
          </p:cNvSpPr>
          <p:nvPr>
            <p:ph idx="1"/>
          </p:nvPr>
        </p:nvSpPr>
        <p:spPr>
          <a:xfrm>
            <a:off x="304800" y="1554162"/>
            <a:ext cx="8686800" cy="5075238"/>
          </a:xfrm>
        </p:spPr>
        <p:txBody>
          <a:bodyPr>
            <a:normAutofit/>
          </a:bodyPr>
          <a:lstStyle/>
          <a:p>
            <a:pPr algn="r" rtl="1"/>
            <a:r>
              <a:rPr lang="fa-IR" sz="2400" dirty="0" smtClean="0">
                <a:cs typeface="B Nazanin" panose="00000400000000000000" pitchFamily="2" charset="-78"/>
              </a:rPr>
              <a:t>ناحیه ونتروگلوتئال بر روی عضله گلوتئوس متوسط</a:t>
            </a:r>
          </a:p>
          <a:p>
            <a:pPr algn="r" rtl="1"/>
            <a:r>
              <a:rPr lang="fa-IR" sz="2400" dirty="0" smtClean="0">
                <a:cs typeface="B Nazanin" panose="00000400000000000000" pitchFamily="2" charset="-78"/>
              </a:rPr>
              <a:t>بیمار را در وضعیت خوابیده به پشت یا به پهلو قرار دهید</a:t>
            </a:r>
          </a:p>
          <a:p>
            <a:pPr algn="r" rtl="1"/>
            <a:r>
              <a:rPr lang="fa-IR" sz="2400" dirty="0" smtClean="0">
                <a:cs typeface="B Nazanin" panose="00000400000000000000" pitchFamily="2" charset="-78"/>
              </a:rPr>
              <a:t>زانو و لگن بیمار را کمی خم کنید.</a:t>
            </a:r>
          </a:p>
          <a:p>
            <a:pPr algn="r" rtl="1"/>
            <a:r>
              <a:rPr lang="fa-IR" sz="2400" dirty="0" smtClean="0">
                <a:cs typeface="B Nazanin" panose="00000400000000000000" pitchFamily="2" charset="-78"/>
              </a:rPr>
              <a:t>کف دست خود را روی تروکانتر بزرگ طوری قرار دهید که انگشتان دست شما به طرف سر بیمار قرار گیرد.</a:t>
            </a:r>
          </a:p>
          <a:p>
            <a:pPr algn="r" rtl="1"/>
            <a:r>
              <a:rPr lang="fa-IR" sz="2400" dirty="0" smtClean="0">
                <a:cs typeface="B Nazanin" panose="00000400000000000000" pitchFamily="2" charset="-78"/>
              </a:rPr>
              <a:t>از دست راست برای پای چپ و از دست چپ برای پای راست استفاده کنید.</a:t>
            </a:r>
          </a:p>
          <a:p>
            <a:pPr algn="r" rtl="1"/>
            <a:r>
              <a:rPr lang="fa-IR" sz="2400" dirty="0" smtClean="0">
                <a:cs typeface="B Nazanin" panose="00000400000000000000" pitchFamily="2" charset="-78"/>
              </a:rPr>
              <a:t>انگشت سبابه دست راست را به طرف برجستگی فوقانی-قدامی استخوان ایلیوم حرکت دهید طوری که آن را لمس کند.</a:t>
            </a:r>
            <a:endParaRPr lang="en-US" sz="2400" dirty="0">
              <a:cs typeface="B Nazanin" panose="00000400000000000000" pitchFamily="2" charset="-78"/>
            </a:endParaRPr>
          </a:p>
        </p:txBody>
      </p:sp>
      <p:pic>
        <p:nvPicPr>
          <p:cNvPr id="5" name="Picture 2"/>
          <p:cNvPicPr>
            <a:picLocks noChangeAspect="1" noChangeArrowheads="1"/>
          </p:cNvPicPr>
          <p:nvPr/>
        </p:nvPicPr>
        <p:blipFill>
          <a:blip r:embed="rId4"/>
          <a:srcRect/>
          <a:stretch>
            <a:fillRect/>
          </a:stretch>
        </p:blipFill>
        <p:spPr bwMode="auto">
          <a:xfrm>
            <a:off x="1676400" y="4800600"/>
            <a:ext cx="3657600" cy="1428750"/>
          </a:xfrm>
          <a:prstGeom prst="rect">
            <a:avLst/>
          </a:prstGeom>
          <a:noFill/>
          <a:ln w="9525">
            <a:noFill/>
            <a:miter lim="800000"/>
            <a:headEnd/>
            <a:tailEnd/>
          </a:ln>
          <a:effectLst/>
        </p:spPr>
      </p:pic>
    </p:spTree>
    <p:custDataLst>
      <p:tags r:id="rId1"/>
    </p:custDataLst>
    <p:extLst>
      <p:ext uri="{BB962C8B-B14F-4D97-AF65-F5344CB8AC3E}">
        <p14:creationId xmlns:p14="http://schemas.microsoft.com/office/powerpoint/2010/main" val="20623289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1"/>
            <a:r>
              <a:rPr lang="fa-IR" dirty="0">
                <a:cs typeface="B Nazanin" panose="00000400000000000000" pitchFamily="2" charset="-78"/>
              </a:rPr>
              <a:t>ناحیه ونتروگلوتئال بر روی عضله گلوتئوس متوسط</a:t>
            </a:r>
            <a:br>
              <a:rPr lang="fa-IR" dirty="0">
                <a:cs typeface="B Nazanin" panose="00000400000000000000" pitchFamily="2" charset="-78"/>
              </a:rPr>
            </a:br>
            <a:endParaRPr lang="en-US" dirty="0">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rtl="1"/>
            <a:r>
              <a:rPr lang="fa-IR" sz="2400" dirty="0" smtClean="0">
                <a:cs typeface="B Nazanin" panose="00000400000000000000" pitchFamily="2" charset="-78"/>
              </a:rPr>
              <a:t>انگشت میانی دست را به طرف عقب حرکت دهید به طوری که کرست ایلیاک را لمس کند.</a:t>
            </a:r>
          </a:p>
          <a:p>
            <a:pPr algn="just" rtl="1"/>
            <a:r>
              <a:rPr lang="fa-IR" sz="2400" dirty="0" smtClean="0">
                <a:cs typeface="B Nazanin" panose="00000400000000000000" pitchFamily="2" charset="-78"/>
              </a:rPr>
              <a:t>با انگشتان خود به پایین فشار آورید.</a:t>
            </a:r>
          </a:p>
          <a:p>
            <a:pPr algn="just" rtl="1"/>
            <a:r>
              <a:rPr lang="fa-IR" sz="2400" dirty="0" smtClean="0">
                <a:cs typeface="B Nazanin" panose="00000400000000000000" pitchFamily="2" charset="-78"/>
              </a:rPr>
              <a:t>محل تزریق در مرکز مثلثی است که بین انگشت سبابه، میانی و لبه کرست ایلیاک تشکیل شده است.</a:t>
            </a:r>
            <a:endParaRPr lang="en-US" sz="2400" dirty="0">
              <a:cs typeface="B Nazanin" panose="00000400000000000000" pitchFamily="2" charset="-78"/>
            </a:endParaRPr>
          </a:p>
        </p:txBody>
      </p:sp>
      <p:pic>
        <p:nvPicPr>
          <p:cNvPr id="4" name="Picture 2"/>
          <p:cNvPicPr>
            <a:picLocks noChangeAspect="1" noChangeArrowheads="1"/>
          </p:cNvPicPr>
          <p:nvPr/>
        </p:nvPicPr>
        <p:blipFill>
          <a:blip r:embed="rId4"/>
          <a:srcRect/>
          <a:stretch>
            <a:fillRect/>
          </a:stretch>
        </p:blipFill>
        <p:spPr bwMode="auto">
          <a:xfrm>
            <a:off x="1765995" y="3733800"/>
            <a:ext cx="5764409" cy="2346324"/>
          </a:xfrm>
          <a:prstGeom prst="rect">
            <a:avLst/>
          </a:prstGeom>
          <a:noFill/>
          <a:ln w="9525">
            <a:noFill/>
            <a:miter lim="800000"/>
            <a:headEnd/>
            <a:tailEnd/>
          </a:ln>
          <a:effectLst/>
        </p:spPr>
      </p:pic>
    </p:spTree>
    <p:custDataLst>
      <p:tags r:id="rId1"/>
    </p:custDataLst>
    <p:extLst>
      <p:ext uri="{BB962C8B-B14F-4D97-AF65-F5344CB8AC3E}">
        <p14:creationId xmlns:p14="http://schemas.microsoft.com/office/powerpoint/2010/main" val="23804268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cs typeface="B Nazanin" panose="00000400000000000000" pitchFamily="2" charset="-78"/>
              </a:rPr>
              <a:t>ناحیه دورسو گلوتئال</a:t>
            </a:r>
            <a:endParaRPr lang="en-US" dirty="0">
              <a:cs typeface="B Nazanin" panose="00000400000000000000" pitchFamily="2" charset="-78"/>
            </a:endParaRPr>
          </a:p>
        </p:txBody>
      </p:sp>
      <p:sp>
        <p:nvSpPr>
          <p:cNvPr id="3" name="Content Placeholder 2"/>
          <p:cNvSpPr>
            <a:spLocks noGrp="1"/>
          </p:cNvSpPr>
          <p:nvPr>
            <p:ph idx="1"/>
          </p:nvPr>
        </p:nvSpPr>
        <p:spPr>
          <a:xfrm>
            <a:off x="304800" y="1554162"/>
            <a:ext cx="8686800" cy="4770438"/>
          </a:xfrm>
        </p:spPr>
        <p:txBody>
          <a:bodyPr>
            <a:normAutofit/>
          </a:bodyPr>
          <a:lstStyle/>
          <a:p>
            <a:pPr algn="just" rtl="1"/>
            <a:r>
              <a:rPr lang="fa-IR" sz="2400" dirty="0" smtClean="0">
                <a:cs typeface="B Nazanin" panose="00000400000000000000" pitchFamily="2" charset="-78"/>
              </a:rPr>
              <a:t>این ناحیه می تواند جهت تزریق عضلانی در کودکان بالای 3 سال و بزرگسالان مورد استفاده قرار گیرد. حجم داروی تزریقی در این عضله 5 سی سی می‌باشد.</a:t>
            </a:r>
          </a:p>
          <a:p>
            <a:pPr algn="just" rtl="1"/>
            <a:r>
              <a:rPr lang="fa-IR" sz="2400" dirty="0" smtClean="0">
                <a:cs typeface="B Nazanin" panose="00000400000000000000" pitchFamily="2" charset="-78"/>
              </a:rPr>
              <a:t>بیمار را در وضعیت خوابیده به روی شکم در حالی که انگشتان به سمت داخل چرخانده شده قرار دهید.</a:t>
            </a:r>
          </a:p>
          <a:p>
            <a:pPr algn="just" rtl="1"/>
            <a:r>
              <a:rPr lang="fa-IR" sz="2400" dirty="0" smtClean="0">
                <a:cs typeface="B Nazanin" panose="00000400000000000000" pitchFamily="2" charset="-78"/>
              </a:rPr>
              <a:t>باسن را به طور فرضی به چهار قسمت مساوی تقسیم کنید. محل تزریق ربع فوقانی خارجی می‌باشد.</a:t>
            </a:r>
          </a:p>
          <a:p>
            <a:pPr algn="just" rtl="1"/>
            <a:r>
              <a:rPr lang="fa-IR" sz="2400" dirty="0" smtClean="0">
                <a:cs typeface="B Nazanin" panose="00000400000000000000" pitchFamily="2" charset="-78"/>
              </a:rPr>
              <a:t>یا از برجستگی فوقانی خلفی ایلیوم تا تروکانتر بزرگ یک خط فرضی رسم کنید. محل تزریق قسمت بالا و کنار این خط است.</a:t>
            </a:r>
            <a:endParaRPr lang="en-US" sz="2400" dirty="0">
              <a:cs typeface="B Nazanin" panose="00000400000000000000" pitchFamily="2" charset="-78"/>
            </a:endParaRPr>
          </a:p>
        </p:txBody>
      </p:sp>
      <p:pic>
        <p:nvPicPr>
          <p:cNvPr id="4" name="Picture 2"/>
          <p:cNvPicPr>
            <a:picLocks noChangeAspect="1" noChangeArrowheads="1"/>
          </p:cNvPicPr>
          <p:nvPr/>
        </p:nvPicPr>
        <p:blipFill>
          <a:blip r:embed="rId4"/>
          <a:srcRect/>
          <a:stretch>
            <a:fillRect/>
          </a:stretch>
        </p:blipFill>
        <p:spPr bwMode="auto">
          <a:xfrm>
            <a:off x="1752600" y="4495800"/>
            <a:ext cx="2743200" cy="1602581"/>
          </a:xfrm>
          <a:prstGeom prst="rect">
            <a:avLst/>
          </a:prstGeom>
          <a:noFill/>
          <a:ln w="9525">
            <a:noFill/>
            <a:miter lim="800000"/>
            <a:headEnd/>
            <a:tailEnd/>
          </a:ln>
          <a:effectLst/>
        </p:spPr>
      </p:pic>
    </p:spTree>
    <p:custDataLst>
      <p:tags r:id="rId1"/>
    </p:custDataLst>
    <p:extLst>
      <p:ext uri="{BB962C8B-B14F-4D97-AF65-F5344CB8AC3E}">
        <p14:creationId xmlns:p14="http://schemas.microsoft.com/office/powerpoint/2010/main" val="28109497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solidFill>
                  <a:schemeClr val="tx1"/>
                </a:solidFill>
                <a:cs typeface="B Nazanin" pitchFamily="2" charset="-78"/>
              </a:rPr>
              <a:t>روش کار</a:t>
            </a:r>
            <a:endParaRPr lang="en-US" dirty="0">
              <a:solidFill>
                <a:schemeClr val="tx1"/>
              </a:solidFill>
              <a:cs typeface="B Nazanin" pitchFamily="2" charset="-78"/>
            </a:endParaRPr>
          </a:p>
        </p:txBody>
      </p:sp>
      <p:sp>
        <p:nvSpPr>
          <p:cNvPr id="3" name="Content Placeholder 2"/>
          <p:cNvSpPr>
            <a:spLocks noGrp="1"/>
          </p:cNvSpPr>
          <p:nvPr>
            <p:ph idx="1"/>
          </p:nvPr>
        </p:nvSpPr>
        <p:spPr/>
        <p:txBody>
          <a:bodyPr>
            <a:normAutofit/>
          </a:bodyPr>
          <a:lstStyle/>
          <a:p>
            <a:pPr algn="just" rtl="1"/>
            <a:r>
              <a:rPr lang="fa-IR" sz="2400" b="1" dirty="0" smtClean="0">
                <a:solidFill>
                  <a:schemeClr val="tx1"/>
                </a:solidFill>
                <a:cs typeface="B Nazanin" pitchFamily="2" charset="-78"/>
              </a:rPr>
              <a:t>کارت دارویی را با کاردکس از نظر نام بیمار، شماره تخت و اتاق، دوز دارو، نحوه تجویز، ساعت تجویز و توجهات لازم در مورد تجویز دارو کنترل کنید.</a:t>
            </a:r>
          </a:p>
          <a:p>
            <a:pPr algn="just" rtl="1"/>
            <a:r>
              <a:rPr lang="fa-IR" sz="2400" b="1" dirty="0" smtClean="0">
                <a:solidFill>
                  <a:schemeClr val="tx1"/>
                </a:solidFill>
                <a:cs typeface="B Nazanin" pitchFamily="2" charset="-78"/>
              </a:rPr>
              <a:t>دست‌ها را بشویید</a:t>
            </a:r>
          </a:p>
          <a:p>
            <a:pPr algn="just" rtl="1"/>
            <a:r>
              <a:rPr lang="fa-IR" sz="2400" b="1" dirty="0" smtClean="0">
                <a:solidFill>
                  <a:schemeClr val="tx1"/>
                </a:solidFill>
                <a:cs typeface="B Nazanin" pitchFamily="2" charset="-78"/>
              </a:rPr>
              <a:t>سینی دارو را آماده کنید.</a:t>
            </a:r>
          </a:p>
          <a:p>
            <a:pPr algn="just" rtl="1"/>
            <a:r>
              <a:rPr lang="fa-IR" sz="2400" b="1" dirty="0" smtClean="0">
                <a:solidFill>
                  <a:schemeClr val="tx1"/>
                </a:solidFill>
                <a:cs typeface="B Nazanin" pitchFamily="2" charset="-78"/>
              </a:rPr>
              <a:t>همان طوری که شیشه دارو در قفسه قرار دارد، برچسب روی شیشه دارویی را بخوانید.</a:t>
            </a:r>
          </a:p>
          <a:p>
            <a:pPr algn="just" rtl="1"/>
            <a:r>
              <a:rPr lang="fa-IR" sz="2400" b="1" dirty="0" smtClean="0">
                <a:solidFill>
                  <a:schemeClr val="tx1"/>
                </a:solidFill>
                <a:cs typeface="B Nazanin" pitchFamily="2" charset="-78"/>
              </a:rPr>
              <a:t>ضمن باز کردن درب دارو، برای بار دوم برچسب دارو را کنترل کنید.</a:t>
            </a:r>
          </a:p>
          <a:p>
            <a:pPr algn="just" rtl="1"/>
            <a:r>
              <a:rPr lang="fa-IR" sz="2400" b="1" dirty="0" smtClean="0">
                <a:solidFill>
                  <a:schemeClr val="tx1"/>
                </a:solidFill>
                <a:cs typeface="B Nazanin" pitchFamily="2" charset="-78"/>
              </a:rPr>
              <a:t>مراقب باشید دستانتان با دارو تماس پیدا نکند.</a:t>
            </a:r>
            <a:endParaRPr lang="en-US" sz="2400" b="1" dirty="0" smtClean="0">
              <a:solidFill>
                <a:schemeClr val="tx1"/>
              </a:solidFill>
              <a:cs typeface="B Nazanin" pitchFamily="2" charset="-78"/>
            </a:endParaRPr>
          </a:p>
          <a:p>
            <a:pPr algn="just" rtl="1"/>
            <a:r>
              <a:rPr lang="fa-IR" sz="2400" b="1" dirty="0" smtClean="0">
                <a:solidFill>
                  <a:schemeClr val="tx1"/>
                </a:solidFill>
                <a:cs typeface="B Nazanin" pitchFamily="2" charset="-78"/>
              </a:rPr>
              <a:t>قبل از قرار دادن دارو در قفسه برای سومین بار برچسب روی دارو را بخوانید.</a:t>
            </a:r>
          </a:p>
          <a:p>
            <a:pPr algn="just" rtl="1"/>
            <a:r>
              <a:rPr lang="fa-IR" sz="2400" b="1" dirty="0" smtClean="0">
                <a:solidFill>
                  <a:schemeClr val="tx1"/>
                </a:solidFill>
                <a:cs typeface="B Nazanin" pitchFamily="2" charset="-78"/>
              </a:rPr>
              <a:t>از بیمار نام وی را بپرسید</a:t>
            </a:r>
          </a:p>
          <a:p>
            <a:pPr algn="just" rtl="1"/>
            <a:r>
              <a:rPr lang="fa-IR" sz="2400" b="1" dirty="0" smtClean="0">
                <a:solidFill>
                  <a:schemeClr val="tx1"/>
                </a:solidFill>
                <a:cs typeface="B Nazanin" pitchFamily="2" charset="-78"/>
              </a:rPr>
              <a:t>پس از اطمینان از صحیح بودن بیمار، هدف از تجویز دارو را برای بیمار توضیح دهید.</a:t>
            </a:r>
            <a:endParaRPr lang="en-US" sz="2400" b="1" dirty="0">
              <a:solidFill>
                <a:schemeClr val="tx1"/>
              </a:solidFill>
              <a:cs typeface="B Nazanin" pitchFamily="2" charset="-78"/>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cs typeface="B Nazanin" panose="00000400000000000000" pitchFamily="2" charset="-78"/>
              </a:rPr>
              <a:t>ناحیه وستوس لترالیس</a:t>
            </a:r>
            <a:endParaRPr lang="en-US" dirty="0">
              <a:cs typeface="B Nazanin" panose="00000400000000000000" pitchFamily="2" charset="-78"/>
            </a:endParaRPr>
          </a:p>
        </p:txBody>
      </p:sp>
      <p:sp>
        <p:nvSpPr>
          <p:cNvPr id="3" name="Content Placeholder 2"/>
          <p:cNvSpPr>
            <a:spLocks noGrp="1"/>
          </p:cNvSpPr>
          <p:nvPr>
            <p:ph idx="1"/>
          </p:nvPr>
        </p:nvSpPr>
        <p:spPr>
          <a:xfrm>
            <a:off x="304800" y="1554162"/>
            <a:ext cx="8686800" cy="4694238"/>
          </a:xfrm>
        </p:spPr>
        <p:txBody>
          <a:bodyPr>
            <a:normAutofit/>
          </a:bodyPr>
          <a:lstStyle/>
          <a:p>
            <a:pPr algn="r" rtl="1"/>
            <a:r>
              <a:rPr lang="fa-IR" sz="2400" dirty="0" smtClean="0">
                <a:cs typeface="B Nazanin" panose="00000400000000000000" pitchFamily="2" charset="-78"/>
              </a:rPr>
              <a:t>این ناحیه محل انتخابی برای تزریق عضلانی در شیرخواران است.</a:t>
            </a:r>
          </a:p>
          <a:p>
            <a:pPr algn="r" rtl="1"/>
            <a:r>
              <a:rPr lang="fa-IR" sz="2400" dirty="0">
                <a:cs typeface="B Nazanin" panose="00000400000000000000" pitchFamily="2" charset="-78"/>
              </a:rPr>
              <a:t> </a:t>
            </a:r>
            <a:r>
              <a:rPr lang="fa-IR" sz="2400" dirty="0" smtClean="0">
                <a:cs typeface="B Nazanin" panose="00000400000000000000" pitchFamily="2" charset="-78"/>
              </a:rPr>
              <a:t>بیمار در وضعیت خوابیده به پشت یا نشسته قرار گیرد.</a:t>
            </a:r>
          </a:p>
          <a:p>
            <a:pPr algn="r" rtl="1"/>
            <a:r>
              <a:rPr lang="fa-IR" sz="2400" dirty="0" smtClean="0">
                <a:cs typeface="B Nazanin" panose="00000400000000000000" pitchFamily="2" charset="-78"/>
              </a:rPr>
              <a:t>از ناحیه تروکانتر بزرگ استخوان ران تا برجستگی سر زانو به صورت فرضی به سه قسمت مساوی تقسیم کنید.</a:t>
            </a:r>
          </a:p>
          <a:p>
            <a:pPr algn="r" rtl="1"/>
            <a:r>
              <a:rPr lang="fa-IR" sz="2400" dirty="0" smtClean="0">
                <a:cs typeface="B Nazanin" panose="00000400000000000000" pitchFamily="2" charset="-78"/>
              </a:rPr>
              <a:t>یک سوم میانی در قسمت لترال، محل تزریق در این عضله است.</a:t>
            </a:r>
            <a:endParaRPr lang="en-US" sz="2400" dirty="0">
              <a:cs typeface="B Nazanin" panose="00000400000000000000" pitchFamily="2" charset="-78"/>
            </a:endParaRPr>
          </a:p>
        </p:txBody>
      </p:sp>
      <p:pic>
        <p:nvPicPr>
          <p:cNvPr id="4" name="Picture 2"/>
          <p:cNvPicPr>
            <a:picLocks noChangeAspect="1" noChangeArrowheads="1"/>
          </p:cNvPicPr>
          <p:nvPr/>
        </p:nvPicPr>
        <p:blipFill>
          <a:blip r:embed="rId4"/>
          <a:srcRect/>
          <a:stretch>
            <a:fillRect/>
          </a:stretch>
        </p:blipFill>
        <p:spPr bwMode="auto">
          <a:xfrm>
            <a:off x="2934247" y="3962399"/>
            <a:ext cx="3427906" cy="2117725"/>
          </a:xfrm>
          <a:prstGeom prst="rect">
            <a:avLst/>
          </a:prstGeom>
          <a:noFill/>
          <a:ln w="9525">
            <a:noFill/>
            <a:miter lim="800000"/>
            <a:headEnd/>
            <a:tailEnd/>
          </a:ln>
          <a:effectLst/>
        </p:spPr>
      </p:pic>
    </p:spTree>
    <p:custDataLst>
      <p:tags r:id="rId1"/>
    </p:custDataLst>
    <p:extLst>
      <p:ext uri="{BB962C8B-B14F-4D97-AF65-F5344CB8AC3E}">
        <p14:creationId xmlns:p14="http://schemas.microsoft.com/office/powerpoint/2010/main" val="31448386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cs typeface="B Nazanin" panose="00000400000000000000" pitchFamily="2" charset="-78"/>
              </a:rPr>
              <a:t>ناحیه دلتوئید</a:t>
            </a:r>
            <a:endParaRPr lang="en-US" dirty="0">
              <a:cs typeface="B Nazanin" panose="00000400000000000000" pitchFamily="2" charset="-78"/>
            </a:endParaRPr>
          </a:p>
        </p:txBody>
      </p:sp>
      <p:sp>
        <p:nvSpPr>
          <p:cNvPr id="3" name="Content Placeholder 2"/>
          <p:cNvSpPr>
            <a:spLocks noGrp="1"/>
          </p:cNvSpPr>
          <p:nvPr>
            <p:ph idx="1"/>
          </p:nvPr>
        </p:nvSpPr>
        <p:spPr>
          <a:xfrm>
            <a:off x="304800" y="1554162"/>
            <a:ext cx="8686800" cy="4770438"/>
          </a:xfrm>
        </p:spPr>
        <p:txBody>
          <a:bodyPr>
            <a:normAutofit/>
          </a:bodyPr>
          <a:lstStyle/>
          <a:p>
            <a:pPr algn="r" rtl="1"/>
            <a:r>
              <a:rPr lang="fa-IR" sz="2400" dirty="0" smtClean="0">
                <a:cs typeface="B Nazanin" panose="00000400000000000000" pitchFamily="2" charset="-78"/>
              </a:rPr>
              <a:t>در کودکان بالای 18 ماه و بزرگسالان استفاده می‌شود. به علت آسیب به عصب رادیال به ندرت استفاده می‌شود. حجم قابل تزریق 5.تا 1 سی سی است.</a:t>
            </a:r>
          </a:p>
          <a:p>
            <a:pPr algn="r" rtl="1"/>
            <a:r>
              <a:rPr lang="fa-IR" sz="2400" dirty="0" smtClean="0">
                <a:cs typeface="B Nazanin" panose="00000400000000000000" pitchFamily="2" charset="-78"/>
              </a:rPr>
              <a:t>بیمار در وضعیت خوابیده به پشت یا نشسته قرار گیرد.</a:t>
            </a:r>
          </a:p>
          <a:p>
            <a:pPr algn="r" rtl="1"/>
            <a:r>
              <a:rPr lang="fa-IR" sz="2400" dirty="0" smtClean="0">
                <a:cs typeface="B Nazanin" panose="00000400000000000000" pitchFamily="2" charset="-78"/>
              </a:rPr>
              <a:t>زائده آکرومیون را لمس کنید. مثلثی را که قاعده آن روی آکرومیون و راس آن در عضله بازو در مجاورت زیر بغل است را در نظر بگیرید. مرکز این مثلث محل تزریق است.</a:t>
            </a:r>
          </a:p>
          <a:p>
            <a:pPr algn="r" rtl="1"/>
            <a:r>
              <a:rPr lang="fa-IR" sz="2400" dirty="0" smtClean="0">
                <a:cs typeface="B Nazanin" panose="00000400000000000000" pitchFamily="2" charset="-78"/>
              </a:rPr>
              <a:t>چهار انگشت دست را روی آکرومیون قرار دهید به طوری که انگشت کوچک روی زائده قرار گیرد. محل مناسب بین انگشت سوم و چهارم است.</a:t>
            </a:r>
            <a:endParaRPr lang="en-US" sz="2400" dirty="0">
              <a:cs typeface="B Nazanin" panose="00000400000000000000" pitchFamily="2" charset="-78"/>
            </a:endParaRPr>
          </a:p>
        </p:txBody>
      </p:sp>
      <p:pic>
        <p:nvPicPr>
          <p:cNvPr id="4" name="Picture 2"/>
          <p:cNvPicPr>
            <a:picLocks noChangeAspect="1" noChangeArrowheads="1"/>
          </p:cNvPicPr>
          <p:nvPr/>
        </p:nvPicPr>
        <p:blipFill>
          <a:blip r:embed="rId4"/>
          <a:srcRect/>
          <a:stretch>
            <a:fillRect/>
          </a:stretch>
        </p:blipFill>
        <p:spPr bwMode="auto">
          <a:xfrm>
            <a:off x="1905000" y="4419600"/>
            <a:ext cx="2676525" cy="1714500"/>
          </a:xfrm>
          <a:prstGeom prst="rect">
            <a:avLst/>
          </a:prstGeom>
          <a:noFill/>
          <a:ln w="9525">
            <a:noFill/>
            <a:miter lim="800000"/>
            <a:headEnd/>
            <a:tailEnd/>
          </a:ln>
          <a:effectLst/>
        </p:spPr>
      </p:pic>
    </p:spTree>
    <p:custDataLst>
      <p:tags r:id="rId1"/>
    </p:custDataLst>
    <p:extLst>
      <p:ext uri="{BB962C8B-B14F-4D97-AF65-F5344CB8AC3E}">
        <p14:creationId xmlns:p14="http://schemas.microsoft.com/office/powerpoint/2010/main" val="18914503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cs typeface="B Nazanin" panose="00000400000000000000" pitchFamily="2" charset="-78"/>
              </a:rPr>
              <a:t>تزریق داخل جلدی(</a:t>
            </a:r>
            <a:r>
              <a:rPr lang="en-US" dirty="0" smtClean="0">
                <a:cs typeface="B Nazanin" panose="00000400000000000000" pitchFamily="2" charset="-78"/>
              </a:rPr>
              <a:t>intradermal injection</a:t>
            </a:r>
            <a:r>
              <a:rPr lang="fa-IR" dirty="0" smtClean="0">
                <a:cs typeface="B Nazanin" panose="00000400000000000000" pitchFamily="2" charset="-78"/>
              </a:rPr>
              <a:t>)</a:t>
            </a:r>
            <a:endParaRPr lang="en-US" dirty="0">
              <a:cs typeface="B Nazanin" panose="00000400000000000000" pitchFamily="2" charset="-78"/>
            </a:endParaRPr>
          </a:p>
        </p:txBody>
      </p:sp>
      <p:sp>
        <p:nvSpPr>
          <p:cNvPr id="3" name="Content Placeholder 2"/>
          <p:cNvSpPr>
            <a:spLocks noGrp="1"/>
          </p:cNvSpPr>
          <p:nvPr>
            <p:ph idx="1"/>
          </p:nvPr>
        </p:nvSpPr>
        <p:spPr/>
        <p:txBody>
          <a:bodyPr/>
          <a:lstStyle/>
          <a:p>
            <a:pPr algn="r" rtl="1"/>
            <a:r>
              <a:rPr lang="fa-IR" dirty="0" smtClean="0">
                <a:cs typeface="B Nazanin" panose="00000400000000000000" pitchFamily="2" charset="-78"/>
              </a:rPr>
              <a:t>اهداف:</a:t>
            </a:r>
          </a:p>
          <a:p>
            <a:pPr algn="r" rtl="1"/>
            <a:r>
              <a:rPr lang="fa-IR" sz="2400" dirty="0" smtClean="0">
                <a:cs typeface="B Nazanin" panose="00000400000000000000" pitchFamily="2" charset="-78"/>
              </a:rPr>
              <a:t>انجام برخی تست‌های دارویی و حساسیتی</a:t>
            </a:r>
          </a:p>
          <a:p>
            <a:pPr algn="r" rtl="1"/>
            <a:r>
              <a:rPr lang="fa-IR" sz="2400" dirty="0" smtClean="0">
                <a:cs typeface="B Nazanin" panose="00000400000000000000" pitchFamily="2" charset="-78"/>
              </a:rPr>
              <a:t>تجویز واکسن</a:t>
            </a:r>
          </a:p>
          <a:p>
            <a:pPr algn="r" rtl="1"/>
            <a:r>
              <a:rPr lang="fa-IR" sz="2400" dirty="0" smtClean="0">
                <a:cs typeface="B Nazanin" panose="00000400000000000000" pitchFamily="2" charset="-78"/>
              </a:rPr>
              <a:t>سوزن را با زاویه 5-15 درجه به صورت تقریباً هم سطح با پوست وارد کنید. سوزن را طوری وارد پوست کنید که قسمت مورب نوک سوزن به سمت بالا باشد</a:t>
            </a:r>
          </a:p>
          <a:p>
            <a:pPr algn="r" rtl="1"/>
            <a:endParaRPr lang="en-US" sz="2400" dirty="0">
              <a:cs typeface="B Nazanin" panose="00000400000000000000" pitchFamily="2" charset="-78"/>
            </a:endParaRPr>
          </a:p>
        </p:txBody>
      </p:sp>
      <p:pic>
        <p:nvPicPr>
          <p:cNvPr id="4" name="Picture 2"/>
          <p:cNvPicPr>
            <a:picLocks noChangeAspect="1" noChangeArrowheads="1"/>
          </p:cNvPicPr>
          <p:nvPr/>
        </p:nvPicPr>
        <p:blipFill>
          <a:blip r:embed="rId4"/>
          <a:srcRect/>
          <a:stretch>
            <a:fillRect/>
          </a:stretch>
        </p:blipFill>
        <p:spPr bwMode="auto">
          <a:xfrm>
            <a:off x="2743200" y="4267200"/>
            <a:ext cx="2714625" cy="1685925"/>
          </a:xfrm>
          <a:prstGeom prst="rect">
            <a:avLst/>
          </a:prstGeom>
          <a:noFill/>
          <a:ln w="9525">
            <a:noFill/>
            <a:miter lim="800000"/>
            <a:headEnd/>
            <a:tailEnd/>
          </a:ln>
          <a:effectLst/>
        </p:spPr>
      </p:pic>
    </p:spTree>
    <p:custDataLst>
      <p:tags r:id="rId1"/>
    </p:custDataLst>
    <p:extLst>
      <p:ext uri="{BB962C8B-B14F-4D97-AF65-F5344CB8AC3E}">
        <p14:creationId xmlns:p14="http://schemas.microsoft.com/office/powerpoint/2010/main" val="5519147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cs typeface="B Nazanin" pitchFamily="2" charset="-78"/>
              </a:rPr>
              <a:t>تزریق داخل وریدی </a:t>
            </a:r>
            <a:r>
              <a:rPr lang="en-US" dirty="0" smtClean="0">
                <a:cs typeface="B Nazanin" pitchFamily="2" charset="-78"/>
              </a:rPr>
              <a:t>Intravenous injection</a:t>
            </a:r>
            <a:endParaRPr lang="en-US" dirty="0">
              <a:cs typeface="B Nazanin" pitchFamily="2" charset="-78"/>
            </a:endParaRPr>
          </a:p>
        </p:txBody>
      </p:sp>
      <p:sp>
        <p:nvSpPr>
          <p:cNvPr id="3" name="Content Placeholder 2"/>
          <p:cNvSpPr>
            <a:spLocks noGrp="1"/>
          </p:cNvSpPr>
          <p:nvPr>
            <p:ph idx="1"/>
          </p:nvPr>
        </p:nvSpPr>
        <p:spPr/>
        <p:txBody>
          <a:bodyPr>
            <a:normAutofit lnSpcReduction="10000"/>
          </a:bodyPr>
          <a:lstStyle/>
          <a:p>
            <a:pPr algn="r" rtl="1"/>
            <a:r>
              <a:rPr lang="fa-IR" b="1" dirty="0" smtClean="0">
                <a:cs typeface="B Nazanin" pitchFamily="2" charset="-78"/>
              </a:rPr>
              <a:t>اهداف:</a:t>
            </a:r>
          </a:p>
          <a:p>
            <a:pPr algn="r" rtl="1"/>
            <a:r>
              <a:rPr lang="fa-IR" sz="2400" dirty="0" smtClean="0">
                <a:cs typeface="B Nazanin" pitchFamily="2" charset="-78"/>
              </a:rPr>
              <a:t>تزریق دارو به منظور تاثیر هرچه سریع تر </a:t>
            </a:r>
          </a:p>
          <a:p>
            <a:pPr algn="r" rtl="1"/>
            <a:r>
              <a:rPr lang="fa-IR" sz="2400" dirty="0" smtClean="0">
                <a:cs typeface="B Nazanin" pitchFamily="2" charset="-78"/>
              </a:rPr>
              <a:t>تامین مایعات، الکترولیت‌ها، گلوکز، ویتامین ها و سایر مواد مورد نیاز بدن</a:t>
            </a:r>
          </a:p>
          <a:p>
            <a:pPr algn="r" rtl="1"/>
            <a:endParaRPr lang="fa-IR" sz="2400" dirty="0" smtClean="0">
              <a:cs typeface="B Nazanin" pitchFamily="2" charset="-78"/>
            </a:endParaRPr>
          </a:p>
          <a:p>
            <a:pPr algn="r" rtl="1"/>
            <a:r>
              <a:rPr lang="fa-IR" b="1" dirty="0" smtClean="0">
                <a:cs typeface="B Nazanin" pitchFamily="2" charset="-78"/>
              </a:rPr>
              <a:t>نکات مورد بررسی:</a:t>
            </a:r>
          </a:p>
          <a:p>
            <a:pPr algn="r" rtl="1"/>
            <a:r>
              <a:rPr lang="fa-IR" sz="2400" dirty="0" smtClean="0">
                <a:cs typeface="B Nazanin" pitchFamily="2" charset="-78"/>
              </a:rPr>
              <a:t>توانایی بیمار جهت همکاری</a:t>
            </a:r>
          </a:p>
          <a:p>
            <a:pPr algn="r" rtl="1"/>
            <a:r>
              <a:rPr lang="fa-IR" sz="2400" dirty="0" smtClean="0">
                <a:cs typeface="B Nazanin" pitchFamily="2" charset="-78"/>
              </a:rPr>
              <a:t>حساسیت به لاتکس و چسب</a:t>
            </a:r>
          </a:p>
          <a:p>
            <a:pPr algn="r" rtl="1"/>
            <a:r>
              <a:rPr lang="fa-IR" sz="2400" dirty="0" smtClean="0">
                <a:cs typeface="B Nazanin" pitchFamily="2" charset="-78"/>
              </a:rPr>
              <a:t>میزان دسترسی به وریدها</a:t>
            </a:r>
          </a:p>
          <a:p>
            <a:pPr algn="r" rtl="1"/>
            <a:r>
              <a:rPr lang="fa-IR" sz="2400" dirty="0" smtClean="0">
                <a:cs typeface="B Nazanin" pitchFamily="2" charset="-78"/>
              </a:rPr>
              <a:t>محل مناسب جهت رگ گیری</a:t>
            </a:r>
          </a:p>
          <a:p>
            <a:pPr algn="r" rtl="1"/>
            <a:r>
              <a:rPr lang="fa-IR" sz="2400" dirty="0" smtClean="0">
                <a:cs typeface="B Nazanin" pitchFamily="2" charset="-78"/>
              </a:rPr>
              <a:t>وضعیت ناحیه ای که  جهت رگ گیری انتخاب شده است.</a:t>
            </a:r>
            <a:endParaRPr lang="en-US" sz="2400" dirty="0">
              <a:cs typeface="B Nazanin" pitchFamily="2" charset="-78"/>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cs typeface="B Nazanin" pitchFamily="2" charset="-78"/>
              </a:rPr>
              <a:t>تزریق داخل وریدی </a:t>
            </a:r>
            <a:r>
              <a:rPr lang="en-US" dirty="0" smtClean="0">
                <a:cs typeface="B Nazanin" pitchFamily="2" charset="-78"/>
              </a:rPr>
              <a:t>Intravenous injection</a:t>
            </a:r>
            <a:endParaRPr lang="en-US" dirty="0">
              <a:cs typeface="B Nazanin" pitchFamily="2" charset="-78"/>
            </a:endParaRPr>
          </a:p>
        </p:txBody>
      </p:sp>
      <p:sp>
        <p:nvSpPr>
          <p:cNvPr id="3" name="Content Placeholder 2"/>
          <p:cNvSpPr>
            <a:spLocks noGrp="1"/>
          </p:cNvSpPr>
          <p:nvPr>
            <p:ph idx="1"/>
          </p:nvPr>
        </p:nvSpPr>
        <p:spPr/>
        <p:txBody>
          <a:bodyPr/>
          <a:lstStyle/>
          <a:p>
            <a:pPr algn="r" rtl="1"/>
            <a:r>
              <a:rPr lang="fa-IR" b="1" dirty="0" smtClean="0">
                <a:cs typeface="B Nazanin" pitchFamily="2" charset="-78"/>
              </a:rPr>
              <a:t>وسائل لازم:</a:t>
            </a:r>
          </a:p>
          <a:p>
            <a:pPr algn="r" rtl="1"/>
            <a:r>
              <a:rPr lang="fa-IR" sz="2400" dirty="0" smtClean="0">
                <a:cs typeface="B Nazanin" pitchFamily="2" charset="-78"/>
              </a:rPr>
              <a:t>ست تزریق وریدی</a:t>
            </a:r>
          </a:p>
          <a:p>
            <a:pPr algn="r" rtl="1"/>
            <a:r>
              <a:rPr lang="fa-IR" sz="2400" dirty="0" smtClean="0">
                <a:cs typeface="B Nazanin" pitchFamily="2" charset="-78"/>
              </a:rPr>
              <a:t>محلول استریل دستور داده شده جهت تزریق با حجم دستور داده شده</a:t>
            </a:r>
          </a:p>
          <a:p>
            <a:pPr algn="r" rtl="1"/>
            <a:r>
              <a:rPr lang="fa-IR" sz="2400" dirty="0" smtClean="0">
                <a:cs typeface="B Nazanin" pitchFamily="2" charset="-78"/>
              </a:rPr>
              <a:t>تورنیکت</a:t>
            </a:r>
          </a:p>
          <a:p>
            <a:pPr algn="r" rtl="1"/>
            <a:r>
              <a:rPr lang="fa-IR" sz="2400" dirty="0" smtClean="0">
                <a:cs typeface="B Nazanin" pitchFamily="2" charset="-78"/>
              </a:rPr>
              <a:t>آنژیوکت یا سوزن پروانه ای (اسکالپ وین)</a:t>
            </a:r>
          </a:p>
          <a:p>
            <a:pPr algn="r" rtl="1">
              <a:buNone/>
            </a:pPr>
            <a:endParaRPr lang="fa-IR" sz="2400" dirty="0" smtClean="0">
              <a:cs typeface="B Nazanin" pitchFamily="2" charset="-78"/>
            </a:endParaRPr>
          </a:p>
          <a:p>
            <a:pPr algn="r" rtl="1">
              <a:buNone/>
            </a:pPr>
            <a:endParaRPr lang="fa-IR" sz="2400" dirty="0" smtClean="0">
              <a:cs typeface="B Nazanin" pitchFamily="2" charset="-78"/>
            </a:endParaRPr>
          </a:p>
          <a:p>
            <a:pPr algn="r" rtl="1">
              <a:buNone/>
            </a:pPr>
            <a:endParaRPr lang="fa-IR" sz="2400" dirty="0" smtClean="0">
              <a:cs typeface="B Nazanin" pitchFamily="2" charset="-78"/>
            </a:endParaRPr>
          </a:p>
          <a:p>
            <a:pPr algn="r" rtl="1">
              <a:buNone/>
            </a:pPr>
            <a:r>
              <a:rPr lang="fa-IR" sz="2400" dirty="0" smtClean="0">
                <a:cs typeface="B Nazanin" pitchFamily="2" charset="-78"/>
              </a:rPr>
              <a:t>پنبه الکل- چسب لکوپلاست-  پایه سرم- دستکش یکبار مصرف</a:t>
            </a:r>
            <a:endParaRPr lang="en-US" sz="2400" dirty="0">
              <a:cs typeface="B Nazanin" pitchFamily="2" charset="-78"/>
            </a:endParaRPr>
          </a:p>
        </p:txBody>
      </p:sp>
      <p:pic>
        <p:nvPicPr>
          <p:cNvPr id="4" name="Picture 2"/>
          <p:cNvPicPr>
            <a:picLocks noChangeAspect="1" noChangeArrowheads="1"/>
          </p:cNvPicPr>
          <p:nvPr/>
        </p:nvPicPr>
        <p:blipFill>
          <a:blip r:embed="rId4"/>
          <a:srcRect/>
          <a:stretch>
            <a:fillRect/>
          </a:stretch>
        </p:blipFill>
        <p:spPr bwMode="auto">
          <a:xfrm>
            <a:off x="762000" y="2971800"/>
            <a:ext cx="2133600" cy="1371600"/>
          </a:xfrm>
          <a:prstGeom prst="rect">
            <a:avLst/>
          </a:prstGeom>
          <a:noFill/>
          <a:ln w="9525">
            <a:noFill/>
            <a:miter lim="800000"/>
            <a:headEnd/>
            <a:tailEnd/>
          </a:ln>
          <a:effectLst/>
        </p:spPr>
      </p:pic>
      <p:pic>
        <p:nvPicPr>
          <p:cNvPr id="5" name="Picture 2"/>
          <p:cNvPicPr>
            <a:picLocks noChangeAspect="1" noChangeArrowheads="1"/>
          </p:cNvPicPr>
          <p:nvPr/>
        </p:nvPicPr>
        <p:blipFill>
          <a:blip r:embed="rId5"/>
          <a:srcRect/>
          <a:stretch>
            <a:fillRect/>
          </a:stretch>
        </p:blipFill>
        <p:spPr bwMode="auto">
          <a:xfrm>
            <a:off x="3429000" y="3962400"/>
            <a:ext cx="2796381" cy="990600"/>
          </a:xfrm>
          <a:prstGeom prst="rect">
            <a:avLst/>
          </a:prstGeom>
          <a:noFill/>
          <a:ln w="9525">
            <a:noFill/>
            <a:miter lim="800000"/>
            <a:headEnd/>
            <a:tailEnd/>
          </a:ln>
          <a:effectLst/>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cs typeface="B Nazanin" pitchFamily="2" charset="-78"/>
              </a:rPr>
              <a:t>نحوه انجام کار</a:t>
            </a:r>
            <a:endParaRPr lang="en-US" dirty="0">
              <a:cs typeface="B Nazanin" pitchFamily="2" charset="-78"/>
            </a:endParaRPr>
          </a:p>
        </p:txBody>
      </p:sp>
      <p:sp>
        <p:nvSpPr>
          <p:cNvPr id="3" name="Content Placeholder 2"/>
          <p:cNvSpPr>
            <a:spLocks noGrp="1"/>
          </p:cNvSpPr>
          <p:nvPr>
            <p:ph idx="1"/>
          </p:nvPr>
        </p:nvSpPr>
        <p:spPr/>
        <p:txBody>
          <a:bodyPr>
            <a:normAutofit/>
          </a:bodyPr>
          <a:lstStyle/>
          <a:p>
            <a:pPr algn="r" rtl="1"/>
            <a:r>
              <a:rPr lang="fa-IR" sz="2400" dirty="0" smtClean="0">
                <a:cs typeface="B Nazanin" pitchFamily="2" charset="-78"/>
              </a:rPr>
              <a:t>وسائل باید در سینی تزریق گذاشته و نزد بیمار بروید</a:t>
            </a:r>
          </a:p>
          <a:p>
            <a:pPr algn="r" rtl="1"/>
            <a:r>
              <a:rPr lang="fa-IR" sz="2400" dirty="0" smtClean="0">
                <a:cs typeface="B Nazanin" pitchFamily="2" charset="-78"/>
              </a:rPr>
              <a:t>خود را به بیمار معرفی کنید.</a:t>
            </a:r>
          </a:p>
          <a:p>
            <a:pPr algn="r" rtl="1"/>
            <a:r>
              <a:rPr lang="fa-IR" sz="2400" dirty="0" smtClean="0">
                <a:cs typeface="B Nazanin" pitchFamily="2" charset="-78"/>
              </a:rPr>
              <a:t>خلوت بیمار را فراهم کنید.</a:t>
            </a:r>
          </a:p>
          <a:p>
            <a:pPr algn="r" rtl="1"/>
            <a:r>
              <a:rPr lang="fa-IR" sz="2400" dirty="0" smtClean="0">
                <a:cs typeface="B Nazanin" pitchFamily="2" charset="-78"/>
              </a:rPr>
              <a:t>هدف و نحوه انجام کار را برای بیمار توضیح دهید.</a:t>
            </a:r>
          </a:p>
          <a:p>
            <a:pPr algn="r" rtl="1"/>
            <a:r>
              <a:rPr lang="fa-IR" sz="2400" dirty="0" smtClean="0">
                <a:cs typeface="B Nazanin" pitchFamily="2" charset="-78"/>
              </a:rPr>
              <a:t>دست ها را بشوئید.</a:t>
            </a:r>
          </a:p>
          <a:p>
            <a:pPr algn="r" rtl="1"/>
            <a:r>
              <a:rPr lang="fa-IR" sz="2400" dirty="0" smtClean="0">
                <a:cs typeface="B Nazanin" pitchFamily="2" charset="-78"/>
              </a:rPr>
              <a:t>محل مناسبی را جهت تزریق وریدی انتخاب کنید.</a:t>
            </a:r>
          </a:p>
          <a:p>
            <a:pPr algn="r" rtl="1"/>
            <a:r>
              <a:rPr lang="fa-IR" sz="2400" dirty="0" smtClean="0">
                <a:cs typeface="B Nazanin" pitchFamily="2" charset="-78"/>
              </a:rPr>
              <a:t>در بزرگسالان محل مناسب ترجیحاً در دست ها و در اطفال در ناحیه سر می باشد</a:t>
            </a:r>
          </a:p>
          <a:p>
            <a:pPr algn="r" rtl="1"/>
            <a:r>
              <a:rPr lang="fa-IR" sz="2400" dirty="0" smtClean="0">
                <a:cs typeface="B Nazanin" pitchFamily="2" charset="-78"/>
              </a:rPr>
              <a:t>وریدهای قابل لمس را لمس کنید</a:t>
            </a:r>
          </a:p>
          <a:p>
            <a:pPr algn="r" rtl="1">
              <a:buNone/>
            </a:pPr>
            <a:endParaRPr lang="en-US" sz="2400" dirty="0">
              <a:cs typeface="B Nazanin" pitchFamily="2" charset="-78"/>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cs typeface="B Nazanin" pitchFamily="2" charset="-78"/>
              </a:rPr>
              <a:t>نحوه انجام کار</a:t>
            </a:r>
            <a:endParaRPr lang="en-US" dirty="0"/>
          </a:p>
        </p:txBody>
      </p:sp>
      <p:sp>
        <p:nvSpPr>
          <p:cNvPr id="3" name="Content Placeholder 2"/>
          <p:cNvSpPr>
            <a:spLocks noGrp="1"/>
          </p:cNvSpPr>
          <p:nvPr>
            <p:ph idx="1"/>
          </p:nvPr>
        </p:nvSpPr>
        <p:spPr>
          <a:xfrm>
            <a:off x="304800" y="1554162"/>
            <a:ext cx="8686800" cy="4770438"/>
          </a:xfrm>
        </p:spPr>
        <p:txBody>
          <a:bodyPr>
            <a:normAutofit/>
          </a:bodyPr>
          <a:lstStyle/>
          <a:p>
            <a:pPr algn="r" rtl="1"/>
            <a:r>
              <a:rPr lang="fa-IR" sz="2400" dirty="0" smtClean="0">
                <a:cs typeface="B Nazanin" pitchFamily="2" charset="-78"/>
              </a:rPr>
              <a:t>تورنیکت را به منظور مسدود کردن جریان وریدی 15 سانتی متر بالای محل ببندید.</a:t>
            </a:r>
          </a:p>
          <a:p>
            <a:pPr algn="r" rtl="1"/>
            <a:r>
              <a:rPr lang="fa-IR" sz="2400" dirty="0" smtClean="0">
                <a:cs typeface="B Nazanin" pitchFamily="2" charset="-78"/>
              </a:rPr>
              <a:t>تورنیکت را به اندازه ای محکم نبندید که باعث مسدود شدن جریان شریانی گردد به این منظور نبض دیستال محل مورد نظر را چک کنید و مطمئن شوید نبض وجود دارد.</a:t>
            </a:r>
          </a:p>
          <a:p>
            <a:pPr algn="r" rtl="1"/>
            <a:r>
              <a:rPr lang="fa-IR" sz="2400" dirty="0" smtClean="0">
                <a:cs typeface="B Nazanin" pitchFamily="2" charset="-78"/>
              </a:rPr>
              <a:t>از بیمار بخواهید که دست خود را مشت کرده و آن را باز و بسته کند.</a:t>
            </a:r>
          </a:p>
          <a:p>
            <a:pPr algn="r" rtl="1"/>
            <a:r>
              <a:rPr lang="fa-IR" sz="2400" dirty="0" smtClean="0">
                <a:cs typeface="B Nazanin" pitchFamily="2" charset="-78"/>
              </a:rPr>
              <a:t>دستکش بپوشید</a:t>
            </a:r>
          </a:p>
          <a:p>
            <a:pPr algn="r" rtl="1"/>
            <a:r>
              <a:rPr lang="fa-IR" sz="2400" dirty="0" smtClean="0">
                <a:cs typeface="B Nazanin" pitchFamily="2" charset="-78"/>
              </a:rPr>
              <a:t>با پنبه الکل با حرکات دورانی از مرکز به سمت خارج پوست را تمییز نمایید.</a:t>
            </a:r>
          </a:p>
          <a:p>
            <a:pPr algn="r" rtl="1"/>
            <a:r>
              <a:rPr lang="fa-IR" sz="2400" dirty="0" smtClean="0">
                <a:cs typeface="B Nazanin" pitchFamily="2" charset="-78"/>
              </a:rPr>
              <a:t>با دست غالب خود، سوزن یا سوند را با زاویه 10-30 درجه به شکلی که نوک مورب سوزن به سمت بالا باشد، وارد پوست نمائید.</a:t>
            </a:r>
          </a:p>
        </p:txBody>
      </p:sp>
      <p:pic>
        <p:nvPicPr>
          <p:cNvPr id="4" name="Picture 2"/>
          <p:cNvPicPr>
            <a:picLocks noChangeAspect="1" noChangeArrowheads="1"/>
          </p:cNvPicPr>
          <p:nvPr/>
        </p:nvPicPr>
        <p:blipFill>
          <a:blip r:embed="rId4" cstate="print"/>
          <a:srcRect/>
          <a:stretch>
            <a:fillRect/>
          </a:stretch>
        </p:blipFill>
        <p:spPr bwMode="auto">
          <a:xfrm>
            <a:off x="914400" y="4648200"/>
            <a:ext cx="2895600" cy="1600200"/>
          </a:xfrm>
          <a:prstGeom prst="rect">
            <a:avLst/>
          </a:prstGeom>
          <a:noFill/>
          <a:ln w="9525">
            <a:noFill/>
            <a:miter lim="800000"/>
            <a:headEnd/>
            <a:tailEnd/>
          </a:ln>
          <a:effectLst/>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cs typeface="B Nazanin" pitchFamily="2" charset="-78"/>
              </a:rPr>
              <a:t>نحوه انجام کار</a:t>
            </a:r>
            <a:endParaRPr lang="en-US" dirty="0">
              <a:cs typeface="B Nazanin" pitchFamily="2" charset="-78"/>
            </a:endParaRPr>
          </a:p>
        </p:txBody>
      </p:sp>
      <p:sp>
        <p:nvSpPr>
          <p:cNvPr id="3" name="Content Placeholder 2"/>
          <p:cNvSpPr>
            <a:spLocks noGrp="1"/>
          </p:cNvSpPr>
          <p:nvPr>
            <p:ph idx="1"/>
          </p:nvPr>
        </p:nvSpPr>
        <p:spPr>
          <a:xfrm>
            <a:off x="304800" y="1554162"/>
            <a:ext cx="8686800" cy="4770438"/>
          </a:xfrm>
        </p:spPr>
        <p:txBody>
          <a:bodyPr>
            <a:normAutofit/>
          </a:bodyPr>
          <a:lstStyle/>
          <a:p>
            <a:pPr algn="just" rtl="1"/>
            <a:r>
              <a:rPr lang="fa-IR" sz="2400" dirty="0" smtClean="0">
                <a:cs typeface="B Nazanin" pitchFamily="2" charset="-78"/>
              </a:rPr>
              <a:t>در هنگام استفاده از آنژیوکت به محض مشاهده خون در ابتدای سوند، با یک دست آنژیوکت را نگهداشته و با دست دیگر قسمت فلزی آنژیوکت را کمی به عقب بکشید.</a:t>
            </a:r>
          </a:p>
          <a:p>
            <a:pPr algn="just" rtl="1"/>
            <a:r>
              <a:rPr lang="fa-IR" sz="2400" dirty="0" smtClean="0">
                <a:cs typeface="B Nazanin" pitchFamily="2" charset="-78"/>
              </a:rPr>
              <a:t>به منظور جلوگیری از خونریزی با دست غیر غالب بالای ورید را بگیرید و قسمت فلزی آن را خارج کنید، سپس پیچ انتهای آن را ببندید.</a:t>
            </a:r>
          </a:p>
          <a:p>
            <a:pPr algn="just" rtl="1"/>
            <a:r>
              <a:rPr lang="fa-IR" sz="2400" dirty="0" smtClean="0">
                <a:cs typeface="B Nazanin" pitchFamily="2" charset="-78"/>
              </a:rPr>
              <a:t>چسب ضد حساسیت را در زیر قسمت پروانه ای آنژیوکت یا اسکالپ وین قرار دهید به طوری که سطح چسبناک آن به سمت بالا باشد.</a:t>
            </a:r>
          </a:p>
          <a:p>
            <a:pPr algn="just" rtl="1"/>
            <a:r>
              <a:rPr lang="fa-IR" sz="2400" dirty="0" smtClean="0">
                <a:cs typeface="B Nazanin" pitchFamily="2" charset="-78"/>
              </a:rPr>
              <a:t>ست تزریق وریدی را که از قبل آماده کرده بودید به سوند (آنژیوکت) وصل کنید.</a:t>
            </a:r>
          </a:p>
          <a:p>
            <a:pPr algn="just" rtl="1"/>
            <a:r>
              <a:rPr lang="fa-IR" sz="2400" dirty="0" smtClean="0">
                <a:cs typeface="B Nazanin" pitchFamily="2" charset="-78"/>
              </a:rPr>
              <a:t>اجسام نوک تیز را در سفتی باکس بیاندازید.</a:t>
            </a:r>
            <a:endParaRPr lang="en-US" sz="2400" dirty="0">
              <a:cs typeface="B Nazanin" pitchFamily="2" charset="-78"/>
            </a:endParaRPr>
          </a:p>
        </p:txBody>
      </p:sp>
      <p:pic>
        <p:nvPicPr>
          <p:cNvPr id="4" name="Picture 2"/>
          <p:cNvPicPr>
            <a:picLocks noChangeAspect="1" noChangeArrowheads="1"/>
          </p:cNvPicPr>
          <p:nvPr/>
        </p:nvPicPr>
        <p:blipFill>
          <a:blip r:embed="rId4" cstate="print"/>
          <a:srcRect/>
          <a:stretch>
            <a:fillRect/>
          </a:stretch>
        </p:blipFill>
        <p:spPr bwMode="auto">
          <a:xfrm>
            <a:off x="2514600" y="4648200"/>
            <a:ext cx="1980109" cy="1447800"/>
          </a:xfrm>
          <a:prstGeom prst="rect">
            <a:avLst/>
          </a:prstGeom>
          <a:noFill/>
          <a:ln w="9525">
            <a:noFill/>
            <a:miter lim="800000"/>
            <a:headEnd/>
            <a:tailEnd/>
          </a:ln>
          <a:effectLst/>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1"/>
            <a:r>
              <a:rPr lang="fa-IR" dirty="0" smtClean="0">
                <a:cs typeface="B Nazanin" pitchFamily="2" charset="-78"/>
              </a:rPr>
              <a:t>تجویز داروی وریدی از طریق ست تزریق کنترل کننده حجم(میکروست)</a:t>
            </a:r>
            <a:endParaRPr lang="en-US" dirty="0">
              <a:cs typeface="B Nazanin" pitchFamily="2" charset="-78"/>
            </a:endParaRPr>
          </a:p>
        </p:txBody>
      </p:sp>
      <p:sp>
        <p:nvSpPr>
          <p:cNvPr id="3" name="Content Placeholder 2"/>
          <p:cNvSpPr>
            <a:spLocks noGrp="1"/>
          </p:cNvSpPr>
          <p:nvPr>
            <p:ph idx="1"/>
          </p:nvPr>
        </p:nvSpPr>
        <p:spPr/>
        <p:txBody>
          <a:bodyPr>
            <a:normAutofit lnSpcReduction="10000"/>
          </a:bodyPr>
          <a:lstStyle/>
          <a:p>
            <a:pPr algn="r" rtl="1"/>
            <a:r>
              <a:rPr lang="fa-IR" b="1" dirty="0" smtClean="0">
                <a:cs typeface="B Nazanin" pitchFamily="2" charset="-78"/>
              </a:rPr>
              <a:t>اهداف:</a:t>
            </a:r>
          </a:p>
          <a:p>
            <a:pPr algn="r" rtl="1"/>
            <a:r>
              <a:rPr lang="fa-IR" sz="2400" dirty="0" smtClean="0">
                <a:cs typeface="B Nazanin" pitchFamily="2" charset="-78"/>
              </a:rPr>
              <a:t>رساندن داروی وریدی با حجم کنترل شده به ممدجو</a:t>
            </a:r>
          </a:p>
          <a:p>
            <a:pPr algn="r" rtl="1"/>
            <a:r>
              <a:rPr lang="fa-IR" b="1" dirty="0" smtClean="0">
                <a:cs typeface="B Nazanin" pitchFamily="2" charset="-78"/>
              </a:rPr>
              <a:t>وسایل لازم:</a:t>
            </a:r>
          </a:p>
          <a:p>
            <a:pPr algn="r" rtl="1"/>
            <a:r>
              <a:rPr lang="fa-IR" sz="2400" dirty="0" smtClean="0">
                <a:cs typeface="B Nazanin" pitchFamily="2" charset="-78"/>
              </a:rPr>
              <a:t>دستکش</a:t>
            </a:r>
          </a:p>
          <a:p>
            <a:pPr algn="r" rtl="1"/>
            <a:r>
              <a:rPr lang="fa-IR" sz="2400" dirty="0" smtClean="0">
                <a:cs typeface="B Nazanin" pitchFamily="2" charset="-78"/>
              </a:rPr>
              <a:t>پنبه الکل</a:t>
            </a:r>
          </a:p>
          <a:p>
            <a:pPr algn="r" rtl="1"/>
            <a:r>
              <a:rPr lang="fa-IR" sz="2400" dirty="0" smtClean="0">
                <a:cs typeface="B Nazanin" pitchFamily="2" charset="-78"/>
              </a:rPr>
              <a:t>ست تزریق کننده حجم دارو(میکروست)</a:t>
            </a:r>
          </a:p>
          <a:p>
            <a:pPr algn="r" rtl="1"/>
            <a:r>
              <a:rPr lang="fa-IR" sz="2400" dirty="0" smtClean="0">
                <a:cs typeface="B Nazanin" pitchFamily="2" charset="-78"/>
              </a:rPr>
              <a:t>برچسب دارویی</a:t>
            </a:r>
          </a:p>
          <a:p>
            <a:pPr algn="r" rtl="1"/>
            <a:r>
              <a:rPr lang="fa-IR" sz="2400" dirty="0" smtClean="0">
                <a:cs typeface="B Nazanin" pitchFamily="2" charset="-78"/>
              </a:rPr>
              <a:t>ریسیور</a:t>
            </a:r>
          </a:p>
          <a:p>
            <a:pPr algn="r" rtl="1"/>
            <a:r>
              <a:rPr lang="fa-IR" sz="2400" dirty="0" smtClean="0">
                <a:cs typeface="B Nazanin" pitchFamily="2" charset="-78"/>
              </a:rPr>
              <a:t>سرنگ متصل به سوزن</a:t>
            </a:r>
          </a:p>
          <a:p>
            <a:pPr algn="r" rtl="1"/>
            <a:r>
              <a:rPr lang="fa-IR" sz="2400" dirty="0" smtClean="0">
                <a:cs typeface="B Nazanin" pitchFamily="2" charset="-78"/>
              </a:rPr>
              <a:t>داروی مورد نظر با حجم دستور داده شده </a:t>
            </a:r>
            <a:endParaRPr lang="en-US" sz="2400" dirty="0">
              <a:cs typeface="B Nazanin" pitchFamily="2" charset="-78"/>
            </a:endParaRPr>
          </a:p>
        </p:txBody>
      </p:sp>
      <p:pic>
        <p:nvPicPr>
          <p:cNvPr id="4" name="Picture 2"/>
          <p:cNvPicPr>
            <a:picLocks noChangeAspect="1" noChangeArrowheads="1"/>
          </p:cNvPicPr>
          <p:nvPr/>
        </p:nvPicPr>
        <p:blipFill>
          <a:blip r:embed="rId4"/>
          <a:srcRect/>
          <a:stretch>
            <a:fillRect/>
          </a:stretch>
        </p:blipFill>
        <p:spPr bwMode="auto">
          <a:xfrm>
            <a:off x="685800" y="2667000"/>
            <a:ext cx="2720181" cy="3246437"/>
          </a:xfrm>
          <a:prstGeom prst="rect">
            <a:avLst/>
          </a:prstGeom>
          <a:noFill/>
          <a:ln w="9525">
            <a:noFill/>
            <a:miter lim="800000"/>
            <a:headEnd/>
            <a:tailEnd/>
          </a:ln>
          <a:effectLst/>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cs typeface="B Nazanin" pitchFamily="2" charset="-78"/>
              </a:rPr>
              <a:t>روش کار</a:t>
            </a:r>
            <a:endParaRPr lang="en-US" dirty="0">
              <a:cs typeface="B Nazanin" pitchFamily="2" charset="-78"/>
            </a:endParaRPr>
          </a:p>
        </p:txBody>
      </p:sp>
      <p:sp>
        <p:nvSpPr>
          <p:cNvPr id="3" name="Content Placeholder 2"/>
          <p:cNvSpPr>
            <a:spLocks noGrp="1"/>
          </p:cNvSpPr>
          <p:nvPr>
            <p:ph idx="1"/>
          </p:nvPr>
        </p:nvSpPr>
        <p:spPr>
          <a:xfrm>
            <a:off x="228600" y="1066800"/>
            <a:ext cx="8686800" cy="5241925"/>
          </a:xfrm>
        </p:spPr>
        <p:txBody>
          <a:bodyPr>
            <a:normAutofit/>
          </a:bodyPr>
          <a:lstStyle/>
          <a:p>
            <a:pPr algn="r" rtl="1"/>
            <a:r>
              <a:rPr lang="fa-IR" sz="2400" dirty="0" smtClean="0">
                <a:cs typeface="B Nazanin" pitchFamily="2" charset="-78"/>
              </a:rPr>
              <a:t>دارو را به میزان دستور داده شده در سرنگ بکشید.</a:t>
            </a:r>
          </a:p>
          <a:p>
            <a:pPr algn="r" rtl="1"/>
            <a:endParaRPr lang="fa-IR" sz="2400" dirty="0" smtClean="0">
              <a:cs typeface="B Nazanin" pitchFamily="2" charset="-78"/>
            </a:endParaRPr>
          </a:p>
          <a:p>
            <a:pPr algn="r" rtl="1"/>
            <a:r>
              <a:rPr lang="fa-IR" sz="2400" dirty="0" smtClean="0">
                <a:cs typeface="B Nazanin" pitchFamily="2" charset="-78"/>
              </a:rPr>
              <a:t>میکروست را از محل مشخص شده به داخل سرم وارد کنید.</a:t>
            </a:r>
          </a:p>
          <a:p>
            <a:pPr algn="r" rtl="1"/>
            <a:r>
              <a:rPr lang="fa-IR" sz="2400" dirty="0" smtClean="0">
                <a:cs typeface="B Nazanin" pitchFamily="2" charset="-78"/>
              </a:rPr>
              <a:t>کلمپ بین سرم و میکروست را باز کنید.</a:t>
            </a:r>
          </a:p>
          <a:p>
            <a:pPr algn="r" rtl="1"/>
            <a:r>
              <a:rPr lang="fa-IR" sz="2400" dirty="0" smtClean="0">
                <a:cs typeface="B Nazanin" pitchFamily="2" charset="-78"/>
              </a:rPr>
              <a:t>اجازه دهید مقداری محلول مورد نیاز وارد میکروست شود.</a:t>
            </a:r>
          </a:p>
          <a:p>
            <a:pPr algn="r" rtl="1"/>
            <a:r>
              <a:rPr lang="fa-IR" sz="2400" dirty="0" smtClean="0">
                <a:cs typeface="B Nazanin" pitchFamily="2" charset="-78"/>
              </a:rPr>
              <a:t>کلمپ را ببندید</a:t>
            </a:r>
          </a:p>
          <a:p>
            <a:pPr algn="r" rtl="1"/>
            <a:r>
              <a:rPr lang="fa-IR" sz="2400" dirty="0" smtClean="0">
                <a:cs typeface="B Nazanin" pitchFamily="2" charset="-78"/>
              </a:rPr>
              <a:t>محفظه پایین میکروست را فشار دهید به گونه ای که تا نیمه از مایع پر گردد.</a:t>
            </a:r>
          </a:p>
          <a:p>
            <a:pPr algn="r" rtl="1"/>
            <a:r>
              <a:rPr lang="fa-IR" sz="2400" dirty="0" smtClean="0">
                <a:cs typeface="B Nazanin" pitchFamily="2" charset="-78"/>
              </a:rPr>
              <a:t>کلمپ پایین میکروست را باز کرده تا مسیر هواگیری شود.</a:t>
            </a:r>
          </a:p>
          <a:p>
            <a:pPr algn="r" rtl="1"/>
            <a:r>
              <a:rPr lang="fa-IR" sz="2400" dirty="0" smtClean="0">
                <a:cs typeface="B Nazanin" pitchFamily="2" charset="-78"/>
              </a:rPr>
              <a:t>سوزن را وارد دریچه مخصوص تزریق کنید.</a:t>
            </a:r>
          </a:p>
          <a:p>
            <a:pPr algn="r" rtl="1"/>
            <a:r>
              <a:rPr lang="fa-IR" sz="2400" dirty="0" smtClean="0">
                <a:cs typeface="B Nazanin" pitchFamily="2" charset="-78"/>
              </a:rPr>
              <a:t>میکروست را به خط وریدی وصل کنید.</a:t>
            </a:r>
          </a:p>
          <a:p>
            <a:pPr algn="r" rtl="1"/>
            <a:r>
              <a:rPr lang="fa-IR" sz="2400" dirty="0" smtClean="0">
                <a:cs typeface="B Nazanin" pitchFamily="2" charset="-78"/>
              </a:rPr>
              <a:t>روی میکروست برچسبی شامل تاریخ، نوع و مقدار دارو را مشخص کنید.</a:t>
            </a:r>
          </a:p>
          <a:p>
            <a:pPr algn="r" rtl="1"/>
            <a:endParaRPr lang="en-US" sz="2400" dirty="0">
              <a:cs typeface="B Nazanin" pitchFamily="2" charset="-78"/>
            </a:endParaRPr>
          </a:p>
        </p:txBody>
      </p:sp>
      <p:pic>
        <p:nvPicPr>
          <p:cNvPr id="4" name="Picture 2"/>
          <p:cNvPicPr>
            <a:picLocks noChangeAspect="1" noChangeArrowheads="1"/>
          </p:cNvPicPr>
          <p:nvPr/>
        </p:nvPicPr>
        <p:blipFill>
          <a:blip r:embed="rId4"/>
          <a:srcRect/>
          <a:stretch>
            <a:fillRect/>
          </a:stretch>
        </p:blipFill>
        <p:spPr bwMode="auto">
          <a:xfrm>
            <a:off x="685800" y="1143000"/>
            <a:ext cx="1709737" cy="2286000"/>
          </a:xfrm>
          <a:prstGeom prst="rect">
            <a:avLst/>
          </a:prstGeom>
          <a:noFill/>
          <a:ln w="9525">
            <a:noFill/>
            <a:miter lim="800000"/>
            <a:headEnd/>
            <a:tailEnd/>
          </a:ln>
          <a:effectLst/>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solidFill>
                  <a:schemeClr val="tx1"/>
                </a:solidFill>
                <a:cs typeface="B Nazanin" pitchFamily="2" charset="-78"/>
              </a:rPr>
              <a:t>روش کار</a:t>
            </a:r>
            <a:endParaRPr lang="en-US" dirty="0">
              <a:cs typeface="B Nazanin" pitchFamily="2" charset="-78"/>
            </a:endParaRPr>
          </a:p>
        </p:txBody>
      </p:sp>
      <p:sp>
        <p:nvSpPr>
          <p:cNvPr id="3" name="Content Placeholder 2"/>
          <p:cNvSpPr>
            <a:spLocks noGrp="1"/>
          </p:cNvSpPr>
          <p:nvPr>
            <p:ph idx="1"/>
          </p:nvPr>
        </p:nvSpPr>
        <p:spPr/>
        <p:txBody>
          <a:bodyPr>
            <a:normAutofit/>
          </a:bodyPr>
          <a:lstStyle/>
          <a:p>
            <a:pPr algn="just" rtl="1"/>
            <a:r>
              <a:rPr lang="fa-IR" sz="2400" b="1" dirty="0" smtClean="0">
                <a:solidFill>
                  <a:schemeClr val="tx1"/>
                </a:solidFill>
                <a:cs typeface="B Nazanin" pitchFamily="2" charset="-78"/>
              </a:rPr>
              <a:t>در صورت امکان بیمار را در وضعیت نشسته یا به پهلو قرار دهید.</a:t>
            </a:r>
          </a:p>
          <a:p>
            <a:pPr algn="just" rtl="1"/>
            <a:r>
              <a:rPr lang="fa-IR" sz="2400" b="1" dirty="0" smtClean="0">
                <a:solidFill>
                  <a:schemeClr val="tx1"/>
                </a:solidFill>
                <a:cs typeface="B Nazanin" pitchFamily="2" charset="-78"/>
              </a:rPr>
              <a:t>اگر دارویی نیاز به کنترل علائم حیاتی دارد مثلاً داروهای پایین آورنده فشار خون که نیاز به کنترل فشار خون دارد، قبل از دادن دارو آن علائم حیاتی را کنترل کنید.</a:t>
            </a:r>
          </a:p>
          <a:p>
            <a:pPr algn="just" rtl="1"/>
            <a:r>
              <a:rPr lang="fa-IR" sz="2400" b="1" dirty="0" smtClean="0">
                <a:solidFill>
                  <a:schemeClr val="tx1"/>
                </a:solidFill>
                <a:cs typeface="B Nazanin" pitchFamily="2" charset="-78"/>
              </a:rPr>
              <a:t>اگر دارو دارای طعم نامطبوعی است از بیمار بخواهید پیش از خوردن دارو مقداری یخ در دهان بگذارد یا آن را با آب میوه بخورد.</a:t>
            </a:r>
          </a:p>
          <a:p>
            <a:pPr algn="just" rtl="1"/>
            <a:endParaRPr lang="fa-IR" sz="2400" b="1" dirty="0" smtClean="0">
              <a:solidFill>
                <a:schemeClr val="tx1"/>
              </a:solidFill>
              <a:cs typeface="B Nazanin" pitchFamily="2" charset="-78"/>
            </a:endParaRPr>
          </a:p>
          <a:p>
            <a:pPr algn="just" rtl="1"/>
            <a:r>
              <a:rPr lang="fa-IR" sz="2400" b="1" dirty="0" smtClean="0">
                <a:solidFill>
                  <a:srgbClr val="FF0000"/>
                </a:solidFill>
                <a:cs typeface="B Nazanin" pitchFamily="2" charset="-78"/>
              </a:rPr>
              <a:t>نکات مورد ارزشیابی:</a:t>
            </a:r>
          </a:p>
          <a:p>
            <a:pPr algn="just" rtl="1"/>
            <a:r>
              <a:rPr lang="fa-IR" sz="2400" b="1" dirty="0" smtClean="0">
                <a:solidFill>
                  <a:schemeClr val="tx1"/>
                </a:solidFill>
                <a:cs typeface="B Nazanin" pitchFamily="2" charset="-78"/>
              </a:rPr>
              <a:t>اثرات مورد انتظار دارو</a:t>
            </a:r>
          </a:p>
          <a:p>
            <a:pPr algn="just" rtl="1"/>
            <a:r>
              <a:rPr lang="fa-IR" sz="2400" b="1" dirty="0" smtClean="0">
                <a:solidFill>
                  <a:schemeClr val="tx1"/>
                </a:solidFill>
                <a:cs typeface="B Nazanin" pitchFamily="2" charset="-78"/>
              </a:rPr>
              <a:t>اثرات جانبی و عوارض دارو</a:t>
            </a:r>
            <a:endParaRPr lang="en-US" sz="2400" b="1" dirty="0">
              <a:solidFill>
                <a:schemeClr val="tx1"/>
              </a:solidFill>
              <a:cs typeface="B Nazanin" pitchFamily="2" charset="-78"/>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cs typeface="B Nazanin" pitchFamily="2" charset="-78"/>
              </a:rPr>
              <a:t>اضافه کردن دارو به داخل سرم وریدی</a:t>
            </a:r>
            <a:endParaRPr lang="en-US" dirty="0">
              <a:cs typeface="B Nazanin" pitchFamily="2" charset="-78"/>
            </a:endParaRPr>
          </a:p>
        </p:txBody>
      </p:sp>
      <p:sp>
        <p:nvSpPr>
          <p:cNvPr id="3" name="Content Placeholder 2"/>
          <p:cNvSpPr>
            <a:spLocks noGrp="1"/>
          </p:cNvSpPr>
          <p:nvPr>
            <p:ph idx="1"/>
          </p:nvPr>
        </p:nvSpPr>
        <p:spPr/>
        <p:txBody>
          <a:bodyPr>
            <a:normAutofit lnSpcReduction="10000"/>
          </a:bodyPr>
          <a:lstStyle/>
          <a:p>
            <a:pPr algn="r" rtl="1"/>
            <a:r>
              <a:rPr lang="fa-IR" sz="2400" dirty="0" smtClean="0">
                <a:cs typeface="B Nazanin" pitchFamily="2" charset="-78"/>
              </a:rPr>
              <a:t>دستور پزشک را کنترل کنید.</a:t>
            </a:r>
          </a:p>
          <a:p>
            <a:pPr algn="r" rtl="1"/>
            <a:r>
              <a:rPr lang="fa-IR" sz="2400" dirty="0" smtClean="0">
                <a:cs typeface="B Nazanin" pitchFamily="2" charset="-78"/>
              </a:rPr>
              <a:t>وسائل را در سینی تزریق گذاشته</a:t>
            </a:r>
          </a:p>
          <a:p>
            <a:pPr algn="r" rtl="1"/>
            <a:r>
              <a:rPr lang="fa-IR" sz="2400" dirty="0" smtClean="0">
                <a:cs typeface="B Nazanin" pitchFamily="2" charset="-78"/>
              </a:rPr>
              <a:t>دست ها را بشوئید</a:t>
            </a:r>
          </a:p>
          <a:p>
            <a:pPr algn="r" rtl="1"/>
            <a:r>
              <a:rPr lang="fa-IR" sz="2400" dirty="0" smtClean="0">
                <a:cs typeface="B Nazanin" pitchFamily="2" charset="-78"/>
              </a:rPr>
              <a:t>دارو را در سرنگ بکشید.</a:t>
            </a:r>
          </a:p>
          <a:p>
            <a:pPr algn="r" rtl="1"/>
            <a:r>
              <a:rPr lang="fa-IR" sz="2400" dirty="0" smtClean="0">
                <a:cs typeface="B Nazanin" pitchFamily="2" charset="-78"/>
              </a:rPr>
              <a:t>سرنگ را هوا گیری کنید.</a:t>
            </a:r>
          </a:p>
          <a:p>
            <a:pPr algn="r" rtl="1"/>
            <a:r>
              <a:rPr lang="fa-IR" sz="2400" dirty="0" smtClean="0">
                <a:cs typeface="B Nazanin" pitchFamily="2" charset="-78"/>
              </a:rPr>
              <a:t>کلمپ روی ست تزریق را ببندید.</a:t>
            </a:r>
          </a:p>
          <a:p>
            <a:pPr algn="r" rtl="1"/>
            <a:r>
              <a:rPr lang="fa-IR" sz="2400" dirty="0" smtClean="0">
                <a:cs typeface="B Nazanin" pitchFamily="2" charset="-78"/>
              </a:rPr>
              <a:t>دریچه سرم را با پنبه الکل تمییز کنید.</a:t>
            </a:r>
          </a:p>
          <a:p>
            <a:pPr algn="r" rtl="1"/>
            <a:r>
              <a:rPr lang="fa-IR" sz="2400" dirty="0" smtClean="0">
                <a:cs typeface="B Nazanin" pitchFamily="2" charset="-78"/>
              </a:rPr>
              <a:t>دارو را به آرامی داخل سرم بریزید.</a:t>
            </a:r>
          </a:p>
          <a:p>
            <a:pPr algn="r" rtl="1"/>
            <a:r>
              <a:rPr lang="fa-IR" sz="2400" dirty="0" smtClean="0">
                <a:cs typeface="B Nazanin" pitchFamily="2" charset="-78"/>
              </a:rPr>
              <a:t>ست را به سرم وصل کنید.</a:t>
            </a:r>
          </a:p>
          <a:p>
            <a:pPr algn="r" rtl="1"/>
            <a:r>
              <a:rPr lang="fa-IR" sz="2400" dirty="0" smtClean="0">
                <a:cs typeface="B Nazanin" pitchFamily="2" charset="-78"/>
              </a:rPr>
              <a:t>ست را هواگیری کنید.</a:t>
            </a:r>
          </a:p>
          <a:p>
            <a:pPr algn="r" rtl="1"/>
            <a:r>
              <a:rPr lang="fa-IR" sz="2400" dirty="0" smtClean="0">
                <a:cs typeface="B Nazanin" pitchFamily="2" charset="-78"/>
              </a:rPr>
              <a:t>روی سرم برچسب مشخصات بزنید.</a:t>
            </a:r>
            <a:endParaRPr lang="en-US" sz="2400" dirty="0">
              <a:cs typeface="B Nazanin" pitchFamily="2" charset="-78"/>
            </a:endParaRPr>
          </a:p>
        </p:txBody>
      </p:sp>
      <p:pic>
        <p:nvPicPr>
          <p:cNvPr id="4" name="Picture 2"/>
          <p:cNvPicPr>
            <a:picLocks noChangeAspect="1" noChangeArrowheads="1"/>
          </p:cNvPicPr>
          <p:nvPr/>
        </p:nvPicPr>
        <p:blipFill>
          <a:blip r:embed="rId4"/>
          <a:srcRect/>
          <a:stretch>
            <a:fillRect/>
          </a:stretch>
        </p:blipFill>
        <p:spPr bwMode="auto">
          <a:xfrm>
            <a:off x="1295400" y="1676400"/>
            <a:ext cx="2980899" cy="3505200"/>
          </a:xfrm>
          <a:prstGeom prst="rect">
            <a:avLst/>
          </a:prstGeom>
          <a:noFill/>
          <a:ln w="9525">
            <a:noFill/>
            <a:miter lim="800000"/>
            <a:headEnd/>
            <a:tailEnd/>
          </a:ln>
          <a:effectLst/>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76420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solidFill>
                  <a:schemeClr val="tx1"/>
                </a:solidFill>
                <a:cs typeface="B Nazanin" pitchFamily="2" charset="-78"/>
              </a:rPr>
              <a:t>استعمال داروهای پوستی</a:t>
            </a:r>
            <a:endParaRPr lang="en-US" dirty="0">
              <a:solidFill>
                <a:schemeClr val="tx1"/>
              </a:solidFill>
              <a:cs typeface="B Nazanin" pitchFamily="2" charset="-78"/>
            </a:endParaRPr>
          </a:p>
        </p:txBody>
      </p:sp>
      <p:sp>
        <p:nvSpPr>
          <p:cNvPr id="3" name="Content Placeholder 2"/>
          <p:cNvSpPr>
            <a:spLocks noGrp="1"/>
          </p:cNvSpPr>
          <p:nvPr>
            <p:ph idx="1"/>
          </p:nvPr>
        </p:nvSpPr>
        <p:spPr/>
        <p:txBody>
          <a:bodyPr>
            <a:normAutofit lnSpcReduction="10000"/>
          </a:bodyPr>
          <a:lstStyle/>
          <a:p>
            <a:pPr algn="r" rtl="1"/>
            <a:r>
              <a:rPr lang="fa-IR" sz="2400" b="1" dirty="0" smtClean="0">
                <a:solidFill>
                  <a:srgbClr val="FF0000"/>
                </a:solidFill>
                <a:cs typeface="B Nazanin" pitchFamily="2" charset="-78"/>
              </a:rPr>
              <a:t>اهداف:</a:t>
            </a:r>
          </a:p>
          <a:p>
            <a:pPr algn="r" rtl="1"/>
            <a:r>
              <a:rPr lang="fa-IR" sz="2400" dirty="0" smtClean="0">
                <a:solidFill>
                  <a:schemeClr val="tx1"/>
                </a:solidFill>
                <a:cs typeface="B Nazanin" pitchFamily="2" charset="-78"/>
              </a:rPr>
              <a:t>بهبود زخم و خارش پوست</a:t>
            </a:r>
          </a:p>
          <a:p>
            <a:pPr algn="r" rtl="1"/>
            <a:r>
              <a:rPr lang="fa-IR" sz="2400" dirty="0" smtClean="0">
                <a:solidFill>
                  <a:schemeClr val="tx1"/>
                </a:solidFill>
                <a:cs typeface="B Nazanin" pitchFamily="2" charset="-78"/>
              </a:rPr>
              <a:t>استعمال دارو جهت تاثیرات عروقی</a:t>
            </a:r>
          </a:p>
          <a:p>
            <a:pPr algn="r" rtl="1"/>
            <a:r>
              <a:rPr lang="fa-IR" sz="2400" dirty="0" smtClean="0">
                <a:solidFill>
                  <a:schemeClr val="tx1"/>
                </a:solidFill>
                <a:cs typeface="B Nazanin" pitchFamily="2" charset="-78"/>
              </a:rPr>
              <a:t>نرم شدن پوست</a:t>
            </a:r>
          </a:p>
          <a:p>
            <a:pPr algn="r" rtl="1"/>
            <a:r>
              <a:rPr lang="fa-IR" sz="2400" dirty="0" smtClean="0">
                <a:solidFill>
                  <a:schemeClr val="tx1"/>
                </a:solidFill>
                <a:cs typeface="B Nazanin" pitchFamily="2" charset="-78"/>
              </a:rPr>
              <a:t>کاهش التهاب</a:t>
            </a:r>
          </a:p>
          <a:p>
            <a:pPr algn="r" rtl="1"/>
            <a:r>
              <a:rPr lang="fa-IR" sz="2400" dirty="0" smtClean="0">
                <a:solidFill>
                  <a:schemeClr val="tx1"/>
                </a:solidFill>
                <a:cs typeface="B Nazanin" pitchFamily="2" charset="-78"/>
              </a:rPr>
              <a:t>ضدعفونی کردن پوست</a:t>
            </a:r>
          </a:p>
          <a:p>
            <a:pPr algn="r" rtl="1"/>
            <a:endParaRPr lang="fa-IR" sz="2400" dirty="0" smtClean="0">
              <a:solidFill>
                <a:schemeClr val="tx1"/>
              </a:solidFill>
              <a:cs typeface="B Nazanin" pitchFamily="2" charset="-78"/>
            </a:endParaRPr>
          </a:p>
          <a:p>
            <a:pPr algn="r" rtl="1"/>
            <a:r>
              <a:rPr lang="fa-IR" sz="2400" b="1" dirty="0" smtClean="0">
                <a:solidFill>
                  <a:srgbClr val="FF0000"/>
                </a:solidFill>
                <a:cs typeface="B Nazanin" pitchFamily="2" charset="-78"/>
              </a:rPr>
              <a:t>نکات مورد بررسی:</a:t>
            </a:r>
          </a:p>
          <a:p>
            <a:pPr algn="r" rtl="1"/>
            <a:r>
              <a:rPr lang="fa-IR" sz="2400" dirty="0" smtClean="0">
                <a:solidFill>
                  <a:schemeClr val="tx1"/>
                </a:solidFill>
                <a:cs typeface="B Nazanin" pitchFamily="2" charset="-78"/>
              </a:rPr>
              <a:t>ناراحتی، خارش، تورم، ترشح و قرمزی پوست</a:t>
            </a:r>
          </a:p>
          <a:p>
            <a:pPr algn="r" rtl="1"/>
            <a:r>
              <a:rPr lang="fa-IR" sz="2400" dirty="0" smtClean="0">
                <a:solidFill>
                  <a:schemeClr val="tx1"/>
                </a:solidFill>
                <a:cs typeface="B Nazanin" pitchFamily="2" charset="-78"/>
              </a:rPr>
              <a:t>محل قبلی استعمال دارو</a:t>
            </a:r>
          </a:p>
          <a:p>
            <a:pPr algn="r" rtl="1"/>
            <a:r>
              <a:rPr lang="fa-IR" sz="2400" dirty="0" smtClean="0">
                <a:solidFill>
                  <a:schemeClr val="tx1"/>
                </a:solidFill>
                <a:cs typeface="B Nazanin" pitchFamily="2" charset="-78"/>
              </a:rPr>
              <a:t>میزان مو در ناحیه</a:t>
            </a:r>
            <a:endParaRPr lang="en-US" sz="2400" dirty="0">
              <a:solidFill>
                <a:schemeClr val="tx1"/>
              </a:solidFill>
              <a:cs typeface="B Nazanin" pitchFamily="2" charset="-78"/>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solidFill>
                  <a:schemeClr val="tx1"/>
                </a:solidFill>
                <a:cs typeface="B Nazanin" pitchFamily="2" charset="-78"/>
              </a:rPr>
              <a:t>روش کار</a:t>
            </a:r>
            <a:endParaRPr lang="en-US" dirty="0">
              <a:solidFill>
                <a:schemeClr val="tx1"/>
              </a:solidFill>
              <a:cs typeface="B Nazanin" pitchFamily="2" charset="-78"/>
            </a:endParaRPr>
          </a:p>
        </p:txBody>
      </p:sp>
      <p:sp>
        <p:nvSpPr>
          <p:cNvPr id="3" name="Content Placeholder 2"/>
          <p:cNvSpPr>
            <a:spLocks noGrp="1"/>
          </p:cNvSpPr>
          <p:nvPr>
            <p:ph idx="1"/>
          </p:nvPr>
        </p:nvSpPr>
        <p:spPr>
          <a:xfrm>
            <a:off x="304800" y="1143000"/>
            <a:ext cx="8686800" cy="4937125"/>
          </a:xfrm>
        </p:spPr>
        <p:txBody>
          <a:bodyPr>
            <a:normAutofit/>
          </a:bodyPr>
          <a:lstStyle/>
          <a:p>
            <a:pPr algn="r" rtl="1"/>
            <a:r>
              <a:rPr lang="fa-IR" sz="2400" dirty="0" smtClean="0">
                <a:solidFill>
                  <a:schemeClr val="tx1"/>
                </a:solidFill>
                <a:cs typeface="B Nazanin" pitchFamily="2" charset="-78"/>
              </a:rPr>
              <a:t>دست‌ها را بشوئید</a:t>
            </a:r>
          </a:p>
          <a:p>
            <a:pPr algn="r" rtl="1"/>
            <a:r>
              <a:rPr lang="fa-IR" sz="2400" dirty="0" smtClean="0">
                <a:solidFill>
                  <a:schemeClr val="tx1"/>
                </a:solidFill>
                <a:cs typeface="B Nazanin" pitchFamily="2" charset="-78"/>
              </a:rPr>
              <a:t>خلوت بیمار را فراهم کنید</a:t>
            </a:r>
          </a:p>
          <a:p>
            <a:pPr algn="r" rtl="1"/>
            <a:r>
              <a:rPr lang="fa-IR" sz="2400" dirty="0" smtClean="0">
                <a:solidFill>
                  <a:schemeClr val="tx1"/>
                </a:solidFill>
                <a:cs typeface="B Nazanin" pitchFamily="2" charset="-78"/>
              </a:rPr>
              <a:t>دستکش‌ها را بشوئید</a:t>
            </a:r>
          </a:p>
          <a:p>
            <a:pPr algn="r" rtl="1"/>
            <a:r>
              <a:rPr lang="fa-IR" sz="2400" dirty="0" smtClean="0">
                <a:solidFill>
                  <a:schemeClr val="tx1"/>
                </a:solidFill>
                <a:cs typeface="B Nazanin" pitchFamily="2" charset="-78"/>
              </a:rPr>
              <a:t> در صورت نیاز ناحیه را با محلول دستور داده شده شستشو و خشک کنید.</a:t>
            </a:r>
          </a:p>
          <a:p>
            <a:pPr algn="r" rtl="1"/>
            <a:r>
              <a:rPr lang="fa-IR" sz="2400" dirty="0" smtClean="0">
                <a:solidFill>
                  <a:schemeClr val="tx1"/>
                </a:solidFill>
                <a:cs typeface="B Nazanin" pitchFamily="2" charset="-78"/>
              </a:rPr>
              <a:t>در صورتی که دارو کرم است مقداری از آن را روی پوست قرار دهید</a:t>
            </a:r>
          </a:p>
          <a:p>
            <a:pPr algn="r" rtl="1"/>
            <a:r>
              <a:rPr lang="fa-IR" sz="2400" dirty="0" smtClean="0">
                <a:solidFill>
                  <a:schemeClr val="tx1"/>
                </a:solidFill>
                <a:cs typeface="B Nazanin" pitchFamily="2" charset="-78"/>
              </a:rPr>
              <a:t>اگر کرم سرد است ابتدا آن را گرم کنید سپس آن را در محل بمالید.</a:t>
            </a:r>
          </a:p>
          <a:p>
            <a:pPr algn="r" rtl="1"/>
            <a:r>
              <a:rPr lang="fa-IR" sz="2400" dirty="0" smtClean="0">
                <a:solidFill>
                  <a:schemeClr val="tx1"/>
                </a:solidFill>
                <a:cs typeface="B Nazanin" pitchFamily="2" charset="-78"/>
              </a:rPr>
              <a:t>اگر دارو لوسیون است، مقداری از آن را روی گاز ریخته و سپس روی پوست بمالید.</a:t>
            </a:r>
          </a:p>
          <a:p>
            <a:pPr algn="r" rtl="1"/>
            <a:r>
              <a:rPr lang="fa-IR" sz="2400" dirty="0" smtClean="0">
                <a:solidFill>
                  <a:schemeClr val="tx1"/>
                </a:solidFill>
                <a:cs typeface="B Nazanin" pitchFamily="2" charset="-78"/>
              </a:rPr>
              <a:t>در صورتی که دارو پماد است آن را با حرکات مالشی روی پوست بمالید.</a:t>
            </a:r>
          </a:p>
          <a:p>
            <a:pPr algn="r" rtl="1"/>
            <a:r>
              <a:rPr lang="fa-IR" sz="2400" dirty="0" smtClean="0">
                <a:solidFill>
                  <a:schemeClr val="tx1"/>
                </a:solidFill>
                <a:cs typeface="B Nazanin" pitchFamily="2" charset="-78"/>
              </a:rPr>
              <a:t>دستکش‌ها راخارج کنید.</a:t>
            </a:r>
          </a:p>
          <a:p>
            <a:pPr algn="r" rtl="1"/>
            <a:r>
              <a:rPr lang="fa-IR" sz="2400" dirty="0" smtClean="0">
                <a:solidFill>
                  <a:schemeClr val="tx1"/>
                </a:solidFill>
                <a:cs typeface="B Nazanin" pitchFamily="2" charset="-78"/>
              </a:rPr>
              <a:t>وسایل را به محل مربوطه برگردانده و مراقبت لازم از آن را به عمل آورید.</a:t>
            </a:r>
            <a:endParaRPr lang="en-US" sz="2400" dirty="0">
              <a:solidFill>
                <a:schemeClr val="tx1"/>
              </a:solidFill>
              <a:cs typeface="B Nazanin" pitchFamily="2" charset="-78"/>
            </a:endParaRPr>
          </a:p>
        </p:txBody>
      </p:sp>
      <p:pic>
        <p:nvPicPr>
          <p:cNvPr id="4" name="Picture 2"/>
          <p:cNvPicPr>
            <a:picLocks noChangeAspect="1" noChangeArrowheads="1"/>
          </p:cNvPicPr>
          <p:nvPr/>
        </p:nvPicPr>
        <p:blipFill>
          <a:blip r:embed="rId4"/>
          <a:srcRect/>
          <a:stretch>
            <a:fillRect/>
          </a:stretch>
        </p:blipFill>
        <p:spPr bwMode="auto">
          <a:xfrm>
            <a:off x="762000" y="1219200"/>
            <a:ext cx="3619500" cy="990600"/>
          </a:xfrm>
          <a:prstGeom prst="rect">
            <a:avLst/>
          </a:prstGeom>
          <a:noFill/>
          <a:ln w="9525">
            <a:noFill/>
            <a:miter lim="800000"/>
            <a:headEnd/>
            <a:tailEnd/>
          </a:ln>
          <a:effectLst/>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cs typeface="B Nazanin" pitchFamily="2" charset="-78"/>
              </a:rPr>
              <a:t>استعمال داروهای چشمی</a:t>
            </a:r>
            <a:endParaRPr lang="en-US" dirty="0">
              <a:cs typeface="B Nazanin" pitchFamily="2" charset="-78"/>
            </a:endParaRPr>
          </a:p>
        </p:txBody>
      </p:sp>
      <p:sp>
        <p:nvSpPr>
          <p:cNvPr id="3" name="Content Placeholder 2"/>
          <p:cNvSpPr>
            <a:spLocks noGrp="1"/>
          </p:cNvSpPr>
          <p:nvPr>
            <p:ph idx="1"/>
          </p:nvPr>
        </p:nvSpPr>
        <p:spPr/>
        <p:txBody>
          <a:bodyPr>
            <a:normAutofit fontScale="92500" lnSpcReduction="10000"/>
          </a:bodyPr>
          <a:lstStyle/>
          <a:p>
            <a:pPr algn="r" rtl="1"/>
            <a:r>
              <a:rPr lang="fa-IR" sz="2400" b="1" dirty="0" smtClean="0">
                <a:solidFill>
                  <a:srgbClr val="FF0000"/>
                </a:solidFill>
                <a:cs typeface="B Nazanin" pitchFamily="2" charset="-78"/>
              </a:rPr>
              <a:t>اهداف:</a:t>
            </a:r>
          </a:p>
          <a:p>
            <a:pPr algn="r" rtl="1"/>
            <a:r>
              <a:rPr lang="fa-IR" sz="2400" dirty="0" smtClean="0">
                <a:solidFill>
                  <a:schemeClr val="tx1"/>
                </a:solidFill>
                <a:cs typeface="B Nazanin" pitchFamily="2" charset="-78"/>
              </a:rPr>
              <a:t>تمییز کردن ترشحات اضافی پلک‌ها</a:t>
            </a:r>
          </a:p>
          <a:p>
            <a:pPr algn="r" rtl="1"/>
            <a:r>
              <a:rPr lang="fa-IR" sz="2400" dirty="0" smtClean="0">
                <a:solidFill>
                  <a:schemeClr val="tx1"/>
                </a:solidFill>
                <a:cs typeface="B Nazanin" pitchFamily="2" charset="-78"/>
              </a:rPr>
              <a:t>پاک کردن چشم از مواد سمی و خارجی</a:t>
            </a:r>
          </a:p>
          <a:p>
            <a:pPr algn="r" rtl="1"/>
            <a:r>
              <a:rPr lang="fa-IR" sz="2400" dirty="0" smtClean="0">
                <a:solidFill>
                  <a:schemeClr val="tx1"/>
                </a:solidFill>
                <a:cs typeface="B Nazanin" pitchFamily="2" charset="-78"/>
              </a:rPr>
              <a:t>آماده کردن چشم جهت عمل جراحی</a:t>
            </a:r>
          </a:p>
          <a:p>
            <a:pPr algn="r" rtl="1"/>
            <a:endParaRPr lang="fa-IR" sz="2400" dirty="0" smtClean="0">
              <a:solidFill>
                <a:schemeClr val="tx1"/>
              </a:solidFill>
              <a:cs typeface="B Nazanin" pitchFamily="2" charset="-78"/>
            </a:endParaRPr>
          </a:p>
          <a:p>
            <a:pPr algn="r" rtl="1"/>
            <a:r>
              <a:rPr lang="fa-IR" sz="2400" b="1" dirty="0" smtClean="0">
                <a:solidFill>
                  <a:srgbClr val="FF0000"/>
                </a:solidFill>
                <a:cs typeface="B Nazanin" pitchFamily="2" charset="-78"/>
              </a:rPr>
              <a:t>نکات مورد بررسی:</a:t>
            </a:r>
          </a:p>
          <a:p>
            <a:pPr algn="r" rtl="1"/>
            <a:r>
              <a:rPr lang="fa-IR" sz="2400" dirty="0" smtClean="0">
                <a:solidFill>
                  <a:schemeClr val="tx1"/>
                </a:solidFill>
                <a:cs typeface="B Nazanin" pitchFamily="2" charset="-78"/>
              </a:rPr>
              <a:t>حساسیت دارویی</a:t>
            </a:r>
          </a:p>
          <a:p>
            <a:pPr algn="r" rtl="1"/>
            <a:r>
              <a:rPr lang="fa-IR" sz="2400" dirty="0" smtClean="0">
                <a:solidFill>
                  <a:schemeClr val="tx1"/>
                </a:solidFill>
                <a:cs typeface="B Nazanin" pitchFamily="2" charset="-78"/>
              </a:rPr>
              <a:t>وجود ضایعه در چشم بر اثر مواد سمی یا خارجی</a:t>
            </a:r>
          </a:p>
          <a:p>
            <a:pPr algn="r" rtl="1"/>
            <a:r>
              <a:rPr lang="fa-IR" sz="2400" dirty="0" smtClean="0">
                <a:solidFill>
                  <a:schemeClr val="tx1"/>
                </a:solidFill>
                <a:cs typeface="B Nazanin" pitchFamily="2" charset="-78"/>
              </a:rPr>
              <a:t>محل و چگونگی ترشحات</a:t>
            </a:r>
          </a:p>
          <a:p>
            <a:pPr algn="r" rtl="1"/>
            <a:r>
              <a:rPr lang="fa-IR" sz="2400" dirty="0" smtClean="0">
                <a:solidFill>
                  <a:schemeClr val="tx1"/>
                </a:solidFill>
                <a:cs typeface="B Nazanin" pitchFamily="2" charset="-78"/>
              </a:rPr>
              <a:t>قرمزی و التهاب چشم</a:t>
            </a:r>
          </a:p>
          <a:p>
            <a:pPr algn="r" rtl="1"/>
            <a:r>
              <a:rPr lang="fa-IR" sz="2400" dirty="0" smtClean="0">
                <a:solidFill>
                  <a:schemeClr val="tx1"/>
                </a:solidFill>
                <a:cs typeface="B Nazanin" pitchFamily="2" charset="-78"/>
              </a:rPr>
              <a:t>اشک ریزش و تورم پلک‌ها و غدد اشکی</a:t>
            </a:r>
          </a:p>
          <a:p>
            <a:pPr algn="r" rtl="1"/>
            <a:r>
              <a:rPr lang="fa-IR" sz="2400" dirty="0" smtClean="0">
                <a:solidFill>
                  <a:schemeClr val="tx1"/>
                </a:solidFill>
                <a:cs typeface="B Nazanin" pitchFamily="2" charset="-78"/>
              </a:rPr>
              <a:t>تمایل و توانایی بیمار جهت همکاری</a:t>
            </a:r>
            <a:endParaRPr lang="en-US" sz="2400" dirty="0">
              <a:solidFill>
                <a:schemeClr val="tx1"/>
              </a:solidFill>
              <a:cs typeface="B Nazanin" pitchFamily="2" charset="-78"/>
            </a:endParaRPr>
          </a:p>
        </p:txBody>
      </p:sp>
      <p:pic>
        <p:nvPicPr>
          <p:cNvPr id="4" name="Picture 2"/>
          <p:cNvPicPr>
            <a:picLocks noChangeAspect="1" noChangeArrowheads="1"/>
          </p:cNvPicPr>
          <p:nvPr/>
        </p:nvPicPr>
        <p:blipFill>
          <a:blip r:embed="rId4"/>
          <a:srcRect/>
          <a:stretch>
            <a:fillRect/>
          </a:stretch>
        </p:blipFill>
        <p:spPr bwMode="auto">
          <a:xfrm>
            <a:off x="914400" y="1864519"/>
            <a:ext cx="3505199" cy="3698081"/>
          </a:xfrm>
          <a:prstGeom prst="rect">
            <a:avLst/>
          </a:prstGeom>
          <a:noFill/>
          <a:ln w="9525">
            <a:noFill/>
            <a:miter lim="800000"/>
            <a:headEnd/>
            <a:tailEnd/>
          </a:ln>
          <a:effectLst/>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solidFill>
                  <a:schemeClr val="tx1"/>
                </a:solidFill>
                <a:cs typeface="B Nazanin" pitchFamily="2" charset="-78"/>
              </a:rPr>
              <a:t>وسایل لازم</a:t>
            </a:r>
            <a:endParaRPr lang="en-US" dirty="0">
              <a:solidFill>
                <a:schemeClr val="tx1"/>
              </a:solidFill>
              <a:cs typeface="B Nazanin" pitchFamily="2" charset="-78"/>
            </a:endParaRPr>
          </a:p>
        </p:txBody>
      </p:sp>
      <p:sp>
        <p:nvSpPr>
          <p:cNvPr id="3" name="Content Placeholder 2"/>
          <p:cNvSpPr>
            <a:spLocks noGrp="1"/>
          </p:cNvSpPr>
          <p:nvPr>
            <p:ph idx="1"/>
          </p:nvPr>
        </p:nvSpPr>
        <p:spPr>
          <a:xfrm>
            <a:off x="304800" y="1554162"/>
            <a:ext cx="8686800" cy="4999038"/>
          </a:xfrm>
        </p:spPr>
        <p:txBody>
          <a:bodyPr>
            <a:normAutofit/>
          </a:bodyPr>
          <a:lstStyle/>
          <a:p>
            <a:pPr algn="r" rtl="1"/>
            <a:r>
              <a:rPr lang="fa-IR" sz="2400" dirty="0" smtClean="0">
                <a:solidFill>
                  <a:schemeClr val="tx1"/>
                </a:solidFill>
                <a:cs typeface="B Nazanin" pitchFamily="2" charset="-78"/>
              </a:rPr>
              <a:t>سینی دارو</a:t>
            </a:r>
          </a:p>
          <a:p>
            <a:pPr algn="r" rtl="1"/>
            <a:r>
              <a:rPr lang="fa-IR" sz="2400" dirty="0" smtClean="0">
                <a:solidFill>
                  <a:schemeClr val="tx1"/>
                </a:solidFill>
                <a:cs typeface="B Nazanin" pitchFamily="2" charset="-78"/>
              </a:rPr>
              <a:t>مشمع و رویه</a:t>
            </a:r>
          </a:p>
          <a:p>
            <a:pPr algn="r" rtl="1"/>
            <a:r>
              <a:rPr lang="fa-IR" sz="2400" dirty="0" smtClean="0">
                <a:solidFill>
                  <a:schemeClr val="tx1"/>
                </a:solidFill>
                <a:cs typeface="B Nazanin" pitchFamily="2" charset="-78"/>
              </a:rPr>
              <a:t>ریسیور تمییز</a:t>
            </a:r>
          </a:p>
          <a:p>
            <a:pPr algn="r" rtl="1"/>
            <a:r>
              <a:rPr lang="fa-IR" sz="2400" dirty="0" smtClean="0">
                <a:solidFill>
                  <a:schemeClr val="tx1"/>
                </a:solidFill>
                <a:cs typeface="B Nazanin" pitchFamily="2" charset="-78"/>
              </a:rPr>
              <a:t>دستکش استریل</a:t>
            </a:r>
          </a:p>
          <a:p>
            <a:pPr algn="r" rtl="1"/>
            <a:r>
              <a:rPr lang="fa-IR" sz="2400" dirty="0" smtClean="0">
                <a:solidFill>
                  <a:schemeClr val="tx1"/>
                </a:solidFill>
                <a:cs typeface="B Nazanin" pitchFamily="2" charset="-78"/>
              </a:rPr>
              <a:t>گلوله‌های پنبه استریل</a:t>
            </a:r>
          </a:p>
          <a:p>
            <a:pPr algn="r" rtl="1"/>
            <a:r>
              <a:rPr lang="fa-IR" sz="2400" dirty="0" smtClean="0">
                <a:solidFill>
                  <a:schemeClr val="tx1"/>
                </a:solidFill>
                <a:cs typeface="B Nazanin" pitchFamily="2" charset="-78"/>
              </a:rPr>
              <a:t>سرم فیزیولوژی استریل</a:t>
            </a:r>
          </a:p>
          <a:p>
            <a:pPr algn="r" rtl="1"/>
            <a:r>
              <a:rPr lang="fa-IR" sz="2400" dirty="0" smtClean="0">
                <a:solidFill>
                  <a:schemeClr val="tx1"/>
                </a:solidFill>
                <a:cs typeface="B Nazanin" pitchFamily="2" charset="-78"/>
              </a:rPr>
              <a:t>کاسه استریل</a:t>
            </a:r>
          </a:p>
          <a:p>
            <a:pPr algn="r" rtl="1"/>
            <a:r>
              <a:rPr lang="fa-IR" sz="2400" dirty="0" smtClean="0">
                <a:solidFill>
                  <a:schemeClr val="tx1"/>
                </a:solidFill>
                <a:cs typeface="B Nazanin" pitchFamily="2" charset="-78"/>
              </a:rPr>
              <a:t>محلول دستور داده شده با حجم 60-240 میلی لیتر و درجه حرارت 37</a:t>
            </a:r>
          </a:p>
          <a:p>
            <a:pPr algn="r" rtl="1"/>
            <a:r>
              <a:rPr lang="fa-IR" sz="2400" dirty="0" smtClean="0">
                <a:solidFill>
                  <a:schemeClr val="tx1"/>
                </a:solidFill>
                <a:cs typeface="B Nazanin" pitchFamily="2" charset="-78"/>
              </a:rPr>
              <a:t>سرنگ استریل چشمی یا قطره چکان استریل در صورت حجم کم محلول</a:t>
            </a:r>
          </a:p>
          <a:p>
            <a:pPr algn="r" rtl="1"/>
            <a:r>
              <a:rPr lang="fa-IR" sz="2400" dirty="0" smtClean="0">
                <a:solidFill>
                  <a:schemeClr val="tx1"/>
                </a:solidFill>
                <a:cs typeface="B Nazanin" pitchFamily="2" charset="-78"/>
              </a:rPr>
              <a:t>پد چشمی در صورت لزوم</a:t>
            </a:r>
          </a:p>
          <a:p>
            <a:pPr algn="r" rtl="1"/>
            <a:r>
              <a:rPr lang="fa-IR" sz="2400" dirty="0" smtClean="0">
                <a:solidFill>
                  <a:schemeClr val="tx1"/>
                </a:solidFill>
                <a:cs typeface="B Nazanin" pitchFamily="2" charset="-78"/>
              </a:rPr>
              <a:t>کیسه نایلونی</a:t>
            </a:r>
          </a:p>
          <a:p>
            <a:pPr algn="r" rtl="1"/>
            <a:endParaRPr lang="en-US" sz="2400" dirty="0">
              <a:solidFill>
                <a:schemeClr val="tx1"/>
              </a:solidFill>
              <a:cs typeface="B Nazanin" pitchFamily="2" charset="-78"/>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FOLDER" val="J:\اصول و فنون\استعمال داروهای غیر تزریقی و تزریقی\"/>
  <p:tag name="ISPRING_PRESENTATION_PATH" val="J:\اصول و فنون\استعمال داروهای غیر تزریقی و تزریقی.pptx"/>
  <p:tag name="ISPRING_PROJECT_VERSION" val="9.3"/>
  <p:tag name="ISPRING_PROJECT_FOLDER_UPDATED" val="1"/>
  <p:tag name="ISPRING_SCREEN_RECS_UPDATED" val="J:\اصول و فنون\استعمال داروهای غیر تزریقی و تزریقی\"/>
  <p:tag name="ISPRING_UUID" val="{9B6F5C98-03EA-4B67-9960-7AEF4AB89D0B}"/>
  <p:tag name="ISPRING_PRESENTATION_INFO_2" val="&lt;?xml version=&quot;1.0&quot; encoding=&quot;UTF-8&quot; standalone=&quot;no&quot; ?&gt;&#10;&lt;presentation2&gt;&#10;&#10;  &lt;slides&gt;&#10;    &lt;slide id=&quot;{132785E1-3506-4F62-8E84-FDBD4B81CC86}&quot; pptId=&quot;256&quot;/&gt;&#10;    &lt;slide id=&quot;{7D6BD87F-07A0-4474-99D8-614F019ACAA8}&quot; pptId=&quot;257&quot;/&gt;&#10;    &lt;slide id=&quot;{E9FD97A7-5FE1-4E25-AF6A-1C51DD016651}&quot; pptId=&quot;258&quot;/&gt;&#10;    &lt;slide id=&quot;{6149AA7B-AD11-44A4-B75F-89510861BA0E}&quot; pptId=&quot;259&quot;/&gt;&#10;    &lt;slide id=&quot;{4E9A83E7-5192-4E5B-8FC6-1031C012CE6C}&quot; pptId=&quot;260&quot;/&gt;&#10;    &lt;slide id=&quot;{BE2F4B1A-E804-484A-81FA-849DFC5DF80E}&quot; pptId=&quot;261&quot;/&gt;&#10;    &lt;slide id=&quot;{04C1EF25-7B32-41D4-B0E2-7CA4C2F854E4}&quot; pptId=&quot;262&quot;/&gt;&#10;    &lt;slide id=&quot;{F8468F97-7623-4DB1-AB41-283B848319CD}&quot; pptId=&quot;263&quot;/&gt;&#10;    &lt;slide id=&quot;{E5B09515-D3A5-46F3-B3E3-123384EB93D5}&quot; pptId=&quot;264&quot;/&gt;&#10;    &lt;slide id=&quot;{DBE3FC01-AC9A-41DE-A63C-E45FD43F2A31}&quot; pptId=&quot;265&quot;/&gt;&#10;    &lt;slide id=&quot;{6483BB9D-32C0-4964-8DE6-3A123D7A2FD8}&quot; pptId=&quot;266&quot;/&gt;&#10;    &lt;slide id=&quot;{F81020F8-ADDF-4672-8923-6D0C89ABA6A0}&quot; pptId=&quot;267&quot;/&gt;&#10;    &lt;slide id=&quot;{E30BBBE7-70D7-4EF3-9DFA-3E81575EAE27}&quot; pptId=&quot;268&quot;/&gt;&#10;    &lt;slide id=&quot;{875313FB-C304-4F42-8647-4B6D23486D0B}&quot; pptId=&quot;269&quot;/&gt;&#10;    &lt;slide id=&quot;{ABACDEDA-A353-4006-AAD7-F7631236F3B2}&quot; pptId=&quot;270&quot;/&gt;&#10;    &lt;slide id=&quot;{50F9E294-18BF-455E-B3A6-2EE3262E5615}&quot; pptId=&quot;271&quot;/&gt;&#10;    &lt;slide id=&quot;{664E2670-D2D3-4DD7-BB23-36B3F6718058}&quot; pptId=&quot;272&quot;/&gt;&#10;    &lt;slide id=&quot;{20A1A69B-AFB2-461C-8A41-B85CF2AEAF2C}&quot; pptId=&quot;273&quot;/&gt;&#10;    &lt;slide id=&quot;{A6118C44-BDA9-4E6F-BBB4-45BE0090C22C}&quot; pptId=&quot;274&quot;/&gt;&#10;    &lt;slide id=&quot;{BD4FAF39-287F-4784-AB2E-379335C133D7}&quot; pptId=&quot;275&quot;/&gt;&#10;    &lt;slide id=&quot;{71DAE662-0AC3-4543-8A18-6F1679737D86}&quot; pptId=&quot;276&quot;/&gt;&#10;    &lt;slide id=&quot;{7A215327-C45C-4656-8531-10D0EB2C0C44}&quot; pptId=&quot;277&quot;/&gt;&#10;    &lt;slide id=&quot;{CC87DF75-A0AC-4A5E-8EF9-84ED81AF6127}&quot; pptId=&quot;278&quot;/&gt;&#10;    &lt;slide id=&quot;{8CAC76C9-3040-497D-AFA5-A0E2BCDCE837}&quot; pptId=&quot;279&quot;/&gt;&#10;    &lt;slide id=&quot;{9F0D3454-12B1-4862-8FC7-E31737190DDF}&quot; pptId=&quot;280&quot;/&gt;&#10;    &lt;slide id=&quot;{EFCFD0B6-78FA-4874-88D7-D9D7A7A8EC1F}&quot; pptId=&quot;281&quot;/&gt;&#10;    &lt;slide id=&quot;{E1DE4A40-3558-471F-AFD3-37A5A105E313}&quot; pptId=&quot;282&quot;/&gt;&#10;    &lt;slide id=&quot;{97998D4F-BA3A-4861-8D83-D2494E076C5F}&quot; pptId=&quot;283&quot;/&gt;&#10;    &lt;slide id=&quot;{05E77C1C-975F-4A61-9303-7F502632EBA2}&quot; pptId=&quot;284&quot;/&gt;&#10;    &lt;slide id=&quot;{63BBF17C-95E5-4A82-BD45-EE8A0E769353}&quot; pptId=&quot;285&quot;/&gt;&#10;    &lt;slide id=&quot;{54E96A46-074F-4A89-A01B-DB712D986A84}&quot; pptId=&quot;286&quot;/&gt;&#10;    &lt;slide id=&quot;{C67C950E-192F-404B-A838-46F1AAEFD95A}&quot; pptId=&quot;287&quot;/&gt;&#10;    &lt;slide id=&quot;{C513F1FC-2407-46AB-82B4-E9A722B8B34B}&quot; pptId=&quot;288&quot;/&gt;&#10;    &lt;slide id=&quot;{3917D102-188D-478B-9759-51B1E1AD5674}&quot; pptId=&quot;289&quot;/&gt;&#10;    &lt;slide id=&quot;{535EFE4A-599C-4E74-BA62-DDD173F2478F}&quot; pptId=&quot;290&quot;/&gt;&#10;    &lt;slide id=&quot;{386460ED-1E0B-43EE-985C-0D930D8024AB}&quot; pptId=&quot;291&quot;/&gt;&#10;    &lt;slide id=&quot;{80BF6C78-DD4C-4407-9009-DABF98D16EFA}&quot; pptId=&quot;292&quot;/&gt;&#10;    &lt;slide id=&quot;{5038C28B-C72E-41C4-9D59-BF7F7D53DAAF}&quot; pptId=&quot;293&quot;/&gt;&#10;    &lt;slide id=&quot;{B4C505FF-283F-4404-9F57-60EDC7EFCCE1}&quot; pptId=&quot;294&quot;/&gt;&#10;    &lt;slide id=&quot;{DE0CBC0D-A86C-4973-9BD3-1EDF330C1D00}&quot; pptId=&quot;295&quot;/&gt;&#10;    &lt;slide id=&quot;{40CC6041-96A1-4EA4-A37F-99F8945FCB62}&quot; pptId=&quot;296&quot;/&gt;&#10;    &lt;slide id=&quot;{FC078406-2F2C-45DE-AA87-8A5720849FE7}&quot; pptId=&quot;297&quot;/&gt;&#10;    &lt;slide id=&quot;{6C0E6111-9B2D-4D7F-B15D-84DABB83C5C1}&quot; pptId=&quot;298&quot;/&gt;&#10;    &lt;slide id=&quot;{96251B2A-FE8A-45CC-B05E-2526A5685642}&quot; pptId=&quot;299&quot;/&gt;&#10;    &lt;slide id=&quot;{EE59C75F-DF53-4F3B-BBEB-FACDFC64F1F5}&quot; pptId=&quot;300&quot;/&gt;&#10;    &lt;slide id=&quot;{8C3C6407-A8B0-42BD-A65A-BAA2CF718125}&quot; pptId=&quot;301&quot;/&gt;&#10;    &lt;slide id=&quot;{17500999-B6F0-4685-9205-B73DEFE39DDD}&quot; pptId=&quot;302&quot;/&gt;&#10;    &lt;slide id=&quot;{ACB2143B-BB4F-4479-895D-2FA797530ED6}&quot; pptId=&quot;303&quot;/&gt;&#10;    &lt;slide id=&quot;{5EA24F1C-FA63-4DAC-9BBF-4FA0EDDCADD5}&quot; pptId=&quot;304&quot;/&gt;&#10;    &lt;slide id=&quot;{A3860E65-E42B-4104-8DB7-6F74E4197273}&quot; pptId=&quot;305&quot;/&gt;&#10;  &lt;/slides&gt;&#10;&#10;  &lt;narration&gt;&#10;    &lt;audioTracks&gt;&#10;      &lt;audioTrack muted=&quot;false&quot; name=&quot;Audio 1&quot; resource=&quot;878d58b7&quot; slideId=&quot;{132785E1-3506-4F62-8E84-FDBD4B81CC86}&quot; startTime=&quot;0&quot; stepIndex=&quot;0&quot; volume=&quot;1&quot;&gt;&#10;        &lt;audio channels=&quot;1&quot; format=&quot;s16&quot; sampleRate=&quot;44100&quot;/&gt;&#10;      &lt;/audioTrack&gt;&#10;      &lt;audioTrack muted=&quot;false&quot; name=&quot;Audio 2&quot; resource=&quot;2e4a2a08&quot; slideId=&quot;{7D6BD87F-07A0-4474-99D8-614F019ACAA8}&quot; startTime=&quot;0&quot; stepIndex=&quot;0&quot; volume=&quot;1&quot;&gt;&#10;        &lt;audio channels=&quot;1&quot; format=&quot;s16&quot; sampleRate=&quot;44100&quot;/&gt;&#10;      &lt;/audioTrack&gt;&#10;      &lt;audioTrack muted=&quot;false&quot; name=&quot;Audio 3&quot; resource=&quot;f6540916&quot; slideId=&quot;{E9FD97A7-5FE1-4E25-AF6A-1C51DD016651}&quot; startTime=&quot;0&quot; stepIndex=&quot;0&quot; volume=&quot;1&quot;&gt;&#10;        &lt;audio channels=&quot;1&quot; format=&quot;s16&quot; sampleRate=&quot;44100&quot;/&gt;&#10;      &lt;/audioTrack&gt;&#10;      &lt;audioTrack muted=&quot;false&quot; name=&quot;Audio 4&quot; resource=&quot;36eff04a&quot; slideId=&quot;{6149AA7B-AD11-44A4-B75F-89510861BA0E}&quot; startTime=&quot;0&quot; stepIndex=&quot;0&quot; volume=&quot;1&quot;&gt;&#10;        &lt;audio channels=&quot;1&quot; format=&quot;s16&quot; sampleRate=&quot;44100&quot;/&gt;&#10;      &lt;/audioTrack&gt;&#10;      &lt;audioTrack muted=&quot;false&quot; name=&quot;Audio 5&quot; resource=&quot;282b9c6d&quot; slideId=&quot;{4E9A83E7-5192-4E5B-8FC6-1031C012CE6C}&quot; startTime=&quot;0&quot; stepIndex=&quot;0&quot; volume=&quot;1&quot;&gt;&#10;        &lt;audio channels=&quot;1&quot; format=&quot;s16&quot; sampleRate=&quot;44100&quot;/&gt;&#10;      &lt;/audioTrack&gt;&#10;      &lt;audioTrack muted=&quot;false&quot; name=&quot;Audio 6&quot; resource=&quot;d4e733e9&quot; slideId=&quot;{BE2F4B1A-E804-484A-81FA-849DFC5DF80E}&quot; startTime=&quot;0&quot; stepIndex=&quot;0&quot; volume=&quot;1&quot;&gt;&#10;        &lt;audio channels=&quot;1&quot; format=&quot;s16&quot; sampleRate=&quot;44100&quot;/&gt;&#10;      &lt;/audioTrack&gt;&#10;      &lt;audioTrack muted=&quot;false&quot; name=&quot;Audio 7&quot; resource=&quot;03fc1160&quot; slideId=&quot;{04C1EF25-7B32-41D4-B0E2-7CA4C2F854E4}&quot; startTime=&quot;0&quot; stepIndex=&quot;0&quot; volume=&quot;1&quot;&gt;&#10;        &lt;audio channels=&quot;1&quot; format=&quot;s16&quot; sampleRate=&quot;44100&quot;/&gt;&#10;      &lt;/audioTrack&gt;&#10;      &lt;audioTrack muted=&quot;false&quot; name=&quot;Audio 8&quot; resource=&quot;6329bd0d&quot; slideId=&quot;{F8468F97-7623-4DB1-AB41-283B848319CD}&quot; startTime=&quot;0&quot; stepIndex=&quot;0&quot; volume=&quot;1&quot;&gt;&#10;        &lt;audio channels=&quot;1&quot; format=&quot;s16&quot; sampleRate=&quot;44100&quot;/&gt;&#10;      &lt;/audioTrack&gt;&#10;      &lt;audioTrack muted=&quot;false&quot; name=&quot;Audio 9&quot; resource=&quot;258acbfa&quot; slideId=&quot;{E5B09515-D3A5-46F3-B3E3-123384EB93D5}&quot; startTime=&quot;0&quot; stepIndex=&quot;0&quot; volume=&quot;1&quot;&gt;&#10;        &lt;audio channels=&quot;1&quot; format=&quot;s16&quot; sampleRate=&quot;44100&quot;/&gt;&#10;      &lt;/audioTrack&gt;&#10;      &lt;audioTrack muted=&quot;false&quot; name=&quot;Audio 10&quot; resource=&quot;7722d240&quot; slideId=&quot;{DBE3FC01-AC9A-41DE-A63C-E45FD43F2A31}&quot; startTime=&quot;0&quot; stepIndex=&quot;0&quot; volume=&quot;1&quot;&gt;&#10;        &lt;audio channels=&quot;1&quot; format=&quot;s16&quot; sampleRate=&quot;44100&quot;/&gt;&#10;      &lt;/audioTrack&gt;&#10;      &lt;audioTrack muted=&quot;false&quot; name=&quot;Audio 11&quot; resource=&quot;164feb73&quot; slideId=&quot;{6483BB9D-32C0-4964-8DE6-3A123D7A2FD8}&quot; startTime=&quot;0&quot; stepIndex=&quot;0&quot; volume=&quot;1&quot;&gt;&#10;        &lt;audio channels=&quot;1&quot; format=&quot;s16&quot; sampleRate=&quot;44100&quot;/&gt;&#10;      &lt;/audioTrack&gt;&#10;      &lt;audioTrack muted=&quot;false&quot; name=&quot;Audio 12&quot; resource=&quot;fc3e7c18&quot; slideId=&quot;{F81020F8-ADDF-4672-8923-6D0C89ABA6A0}&quot; startTime=&quot;0&quot; stepIndex=&quot;0&quot; volume=&quot;1&quot;&gt;&#10;        &lt;audio channels=&quot;1&quot; format=&quot;s16&quot; sampleRate=&quot;44100&quot;/&gt;&#10;      &lt;/audioTrack&gt;&#10;      &lt;audioTrack muted=&quot;false&quot; name=&quot;Audio 13&quot; resource=&quot;93e91829&quot; slideId=&quot;{E30BBBE7-70D7-4EF3-9DFA-3E81575EAE27}&quot; startTime=&quot;0&quot; stepIndex=&quot;0&quot; volume=&quot;1&quot;&gt;&#10;        &lt;audio channels=&quot;1&quot; format=&quot;s16&quot; sampleRate=&quot;44100&quot;/&gt;&#10;      &lt;/audioTrack&gt;&#10;      &lt;audioTrack muted=&quot;false&quot; name=&quot;Audio 14&quot; resource=&quot;acbba7d6&quot; slideId=&quot;{875313FB-C304-4F42-8647-4B6D23486D0B}&quot; startTime=&quot;0&quot; stepIndex=&quot;0&quot; volume=&quot;1&quot;&gt;&#10;        &lt;audio channels=&quot;1&quot; format=&quot;s16&quot; sampleRate=&quot;44100&quot;/&gt;&#10;      &lt;/audioTrack&gt;&#10;      &lt;audioTrack muted=&quot;false&quot; name=&quot;Audio 15&quot; resource=&quot;01e69f6b&quot; slideId=&quot;{ABACDEDA-A353-4006-AAD7-F7631236F3B2}&quot; startTime=&quot;0&quot; stepIndex=&quot;0&quot; volume=&quot;1&quot;&gt;&#10;        &lt;audio channels=&quot;1&quot; format=&quot;s16&quot; sampleRate=&quot;44100&quot;/&gt;&#10;      &lt;/audioTrack&gt;&#10;      &lt;audioTrack muted=&quot;false&quot; name=&quot;Audio 16&quot; resource=&quot;12665ff2&quot; slideId=&quot;{50F9E294-18BF-455E-B3A6-2EE3262E5615}&quot; startTime=&quot;0&quot; stepIndex=&quot;0&quot; volume=&quot;1&quot;&gt;&#10;        &lt;audio channels=&quot;1&quot; format=&quot;s16&quot; sampleRate=&quot;44100&quot;/&gt;&#10;      &lt;/audioTrack&gt;&#10;      &lt;audioTrack muted=&quot;false&quot; name=&quot;Audio 17&quot; resource=&quot;f8ebff6c&quot; slideId=&quot;{664E2670-D2D3-4DD7-BB23-36B3F6718058}&quot; startTime=&quot;0&quot; stepIndex=&quot;0&quot; volume=&quot;1&quot;&gt;&#10;        &lt;audio channels=&quot;1&quot; format=&quot;s16&quot; sampleRate=&quot;44100&quot;/&gt;&#10;      &lt;/audioTrack&gt;&#10;      &lt;audioTrack muted=&quot;false&quot; name=&quot;Audio 18&quot; resource=&quot;3e594372&quot; slideId=&quot;{20A1A69B-AFB2-461C-8A41-B85CF2AEAF2C}&quot; startTime=&quot;0&quot; stepIndex=&quot;0&quot; volume=&quot;1&quot;&gt;&#10;        &lt;audio channels=&quot;1&quot; format=&quot;s16&quot; sampleRate=&quot;44100&quot;/&gt;&#10;      &lt;/audioTrack&gt;&#10;      &lt;audioTrack muted=&quot;false&quot; name=&quot;Audio 19&quot; resource=&quot;11cc1d93&quot; slideId=&quot;{A6118C44-BDA9-4E6F-BBB4-45BE0090C22C}&quot; startTime=&quot;0&quot; stepIndex=&quot;0&quot; volume=&quot;1&quot;&gt;&#10;        &lt;audio channels=&quot;1&quot; format=&quot;s16&quot; sampleRate=&quot;44100&quot;/&gt;&#10;      &lt;/audioTrack&gt;&#10;      &lt;audioTrack muted=&quot;false&quot; name=&quot;Audio 20&quot; resource=&quot;2de6601a&quot; slideId=&quot;{BD4FAF39-287F-4784-AB2E-379335C133D7}&quot; startTime=&quot;0&quot; stepIndex=&quot;0&quot; volume=&quot;1&quot;&gt;&#10;        &lt;audio channels=&quot;1&quot; format=&quot;s16&quot; sampleRate=&quot;44100&quot;/&gt;&#10;      &lt;/audioTrack&gt;&#10;      &lt;audioTrack muted=&quot;false&quot; name=&quot;Audio 21&quot; resource=&quot;eca75fb4&quot; slideId=&quot;{71DAE662-0AC3-4543-8A18-6F1679737D86}&quot; startTime=&quot;0&quot; stepIndex=&quot;0&quot; volume=&quot;1&quot;&gt;&#10;        &lt;audio channels=&quot;1&quot; format=&quot;s16&quot; sampleRate=&quot;44100&quot;/&gt;&#10;      &lt;/audioTrack&gt;&#10;      &lt;audioTrack muted=&quot;false&quot; name=&quot;Audio 22&quot; resource=&quot;d72ed3c5&quot; slideId=&quot;{7A215327-C45C-4656-8531-10D0EB2C0C44}&quot; startTime=&quot;0&quot; stepIndex=&quot;0&quot; volume=&quot;1&quot;&gt;&#10;        &lt;audio channels=&quot;1&quot; format=&quot;s16&quot; sampleRate=&quot;44100&quot;/&gt;&#10;      &lt;/audioTrack&gt;&#10;      &lt;audioTrack muted=&quot;false&quot; name=&quot;Audio 23&quot; resource=&quot;d57f86e6&quot; slideId=&quot;{CC87DF75-A0AC-4A5E-8EF9-84ED81AF6127}&quot; startTime=&quot;0&quot; stepIndex=&quot;0&quot; volume=&quot;1&quot;&gt;&#10;        &lt;audio channels=&quot;1&quot; format=&quot;s16&quot; sampleRate=&quot;44100&quot;/&gt;&#10;      &lt;/audioTrack&gt;&#10;      &lt;audioTrack muted=&quot;false&quot; name=&quot;Audio 24&quot; resource=&quot;f88cec59&quot; slideId=&quot;{8CAC76C9-3040-497D-AFA5-A0E2BCDCE837}&quot; startTime=&quot;0&quot; stepIndex=&quot;0&quot; volume=&quot;1&quot;&gt;&#10;        &lt;audio channels=&quot;1&quot; format=&quot;s16&quot; sampleRate=&quot;44100&quot;/&gt;&#10;      &lt;/audioTrack&gt;&#10;      &lt;audioTrack muted=&quot;false&quot; name=&quot;Audio 25&quot; resource=&quot;4b256758&quot; slideId=&quot;{9F0D3454-12B1-4862-8FC7-E31737190DDF}&quot; startTime=&quot;0&quot; stepIndex=&quot;0&quot; volume=&quot;1&quot;&gt;&#10;        &lt;audio channels=&quot;1&quot; format=&quot;s16&quot; sampleRate=&quot;44100&quot;/&gt;&#10;      &lt;/audioTrack&gt;&#10;      &lt;audioTrack muted=&quot;false&quot; name=&quot;Audio 26&quot; resource=&quot;bdc2f90d&quot; slideId=&quot;{EFCFD0B6-78FA-4874-88D7-D9D7A7A8EC1F}&quot; startTime=&quot;0&quot; stepIndex=&quot;0&quot; volume=&quot;1&quot;&gt;&#10;        &lt;audio channels=&quot;1&quot; format=&quot;s16&quot; sampleRate=&quot;44100&quot;/&gt;&#10;      &lt;/audioTrack&gt;&#10;      &lt;audioTrack muted=&quot;false&quot; name=&quot;Audio 27&quot; resource=&quot;3488d4ac&quot; slideId=&quot;{E1DE4A40-3558-471F-AFD3-37A5A105E313}&quot; startTime=&quot;0&quot; stepIndex=&quot;0&quot; volume=&quot;1&quot;&gt;&#10;        &lt;audio channels=&quot;1&quot; format=&quot;s16&quot; sampleRate=&quot;44100&quot;/&gt;&#10;      &lt;/audioTrack&gt;&#10;      &lt;audioTrack muted=&quot;false&quot; name=&quot;Audio 28&quot; resource=&quot;b7432055&quot; slideId=&quot;{97998D4F-BA3A-4861-8D83-D2494E076C5F}&quot; startTime=&quot;0&quot; stepIndex=&quot;0&quot; volume=&quot;1&quot;&gt;&#10;        &lt;audio channels=&quot;1&quot; format=&quot;s16&quot; sampleRate=&quot;44100&quot;/&gt;&#10;      &lt;/audioTrack&gt;&#10;      &lt;audioTrack muted=&quot;false&quot; name=&quot;Audio 29&quot; resource=&quot;8f5ebcfb&quot; slideId=&quot;{05E77C1C-975F-4A61-9303-7F502632EBA2}&quot; startTime=&quot;0&quot; stepIndex=&quot;0&quot; volume=&quot;1&quot;&gt;&#10;        &lt;audio channels=&quot;1&quot; format=&quot;s16&quot; sampleRate=&quot;44100&quot;/&gt;&#10;      &lt;/audioTrack&gt;&#10;      &lt;audioTrack muted=&quot;false&quot; name=&quot;Audio 30&quot; resource=&quot;e568622a&quot; slideId=&quot;{63BBF17C-95E5-4A82-BD45-EE8A0E769353}&quot; startTime=&quot;0&quot; stepIndex=&quot;0&quot; volume=&quot;1&quot;&gt;&#10;        &lt;audio channels=&quot;1&quot; format=&quot;s16&quot; sampleRate=&quot;44100&quot;/&gt;&#10;      &lt;/audioTrack&gt;&#10;      &lt;audioTrack muted=&quot;false&quot; name=&quot;Audio 31&quot; resource=&quot;3fb4feab&quot; slideId=&quot;{54E96A46-074F-4A89-A01B-DB712D986A84}&quot; startTime=&quot;0&quot; stepIndex=&quot;0&quot; volume=&quot;1&quot;&gt;&#10;        &lt;audio channels=&quot;1&quot; format=&quot;s16&quot; sampleRate=&quot;44100&quot;/&gt;&#10;      &lt;/audioTrack&gt;&#10;      &lt;audioTrack muted=&quot;false&quot; name=&quot;Audio 32&quot; resource=&quot;73a6f8af&quot; slideId=&quot;{C67C950E-192F-404B-A838-46F1AAEFD95A}&quot; startTime=&quot;0&quot; stepIndex=&quot;0&quot; volume=&quot;1&quot;&gt;&#10;        &lt;audio channels=&quot;1&quot; format=&quot;s16&quot; sampleRate=&quot;44100&quot;/&gt;&#10;      &lt;/audioTrack&gt;&#10;      &lt;audioTrack muted=&quot;false&quot; name=&quot;Audio 33&quot; resource=&quot;5363ea67&quot; slideId=&quot;{C513F1FC-2407-46AB-82B4-E9A722B8B34B}&quot; startTime=&quot;0&quot; stepIndex=&quot;0&quot; volume=&quot;1&quot;&gt;&#10;        &lt;audio channels=&quot;1&quot; format=&quot;s16&quot; sampleRate=&quot;44100&quot;/&gt;&#10;      &lt;/audioTrack&gt;&#10;      &lt;audioTrack muted=&quot;false&quot; name=&quot;Audio 34&quot; resource=&quot;d330c214&quot; slideId=&quot;{3917D102-188D-478B-9759-51B1E1AD5674}&quot; startTime=&quot;0&quot; stepIndex=&quot;0&quot; volume=&quot;1&quot;&gt;&#10;        &lt;audio channels=&quot;1&quot; format=&quot;s16&quot; sampleRate=&quot;44100&quot;/&gt;&#10;      &lt;/audioTrack&gt;&#10;      &lt;audioTrack muted=&quot;false&quot; name=&quot;Audio 35&quot; resource=&quot;a1ec60aa&quot; slideId=&quot;{535EFE4A-599C-4E74-BA62-DDD173F2478F}&quot; startTime=&quot;0&quot; stepIndex=&quot;0&quot; volume=&quot;1&quot;&gt;&#10;        &lt;audio channels=&quot;1&quot; format=&quot;s16&quot; sampleRate=&quot;44100&quot;/&gt;&#10;      &lt;/audioTrack&gt;&#10;      &lt;audioTrack muted=&quot;false&quot; name=&quot;Audio 36&quot; resource=&quot;a79b4b67&quot; slideId=&quot;{386460ED-1E0B-43EE-985C-0D930D8024AB}&quot; startTime=&quot;0&quot; stepIndex=&quot;0&quot; volume=&quot;1&quot;&gt;&#10;        &lt;audio channels=&quot;1&quot; format=&quot;s16&quot; sampleRate=&quot;44100&quot;/&gt;&#10;      &lt;/audioTrack&gt;&#10;      &lt;audioTrack muted=&quot;false&quot; name=&quot;Audio 37&quot; resource=&quot;c2e52310&quot; slideId=&quot;{80BF6C78-DD4C-4407-9009-DABF98D16EFA}&quot; startTime=&quot;0&quot; stepIndex=&quot;0&quot; volume=&quot;1&quot;&gt;&#10;        &lt;audio channels=&quot;1&quot; format=&quot;s16&quot; sampleRate=&quot;44100&quot;/&gt;&#10;      &lt;/audioTrack&gt;&#10;      &lt;audioTrack muted=&quot;false&quot; name=&quot;Audio 38&quot; resource=&quot;d77598c7&quot; slideId=&quot;{5038C28B-C72E-41C4-9D59-BF7F7D53DAAF}&quot; startTime=&quot;0&quot; stepIndex=&quot;0&quot; volume=&quot;1&quot;&gt;&#10;        &lt;audio channels=&quot;1&quot; format=&quot;s16&quot; sampleRate=&quot;44100&quot;/&gt;&#10;      &lt;/audioTrack&gt;&#10;      &lt;audioTrack muted=&quot;false&quot; name=&quot;Audio 39&quot; resource=&quot;a923086b&quot; slideId=&quot;{B4C505FF-283F-4404-9F57-60EDC7EFCCE1}&quot; startTime=&quot;0&quot; stepIndex=&quot;0&quot; volume=&quot;1&quot;&gt;&#10;        &lt;audio channels=&quot;1&quot; format=&quot;s16&quot; sampleRate=&quot;44100&quot;/&gt;&#10;      &lt;/audioTrack&gt;&#10;      &lt;audioTrack muted=&quot;false&quot; name=&quot;Audio 40&quot; resource=&quot;e1dae752&quot; slideId=&quot;{DE0CBC0D-A86C-4973-9BD3-1EDF330C1D00}&quot; startTime=&quot;0&quot; stepIndex=&quot;0&quot; volume=&quot;1&quot;&gt;&#10;        &lt;audio channels=&quot;1&quot; format=&quot;s16&quot; sampleRate=&quot;44100&quot;/&gt;&#10;      &lt;/audioTrack&gt;&#10;      &lt;audioTrack muted=&quot;false&quot; name=&quot;Audio 41&quot; resource=&quot;ae0214b4&quot; slideId=&quot;{40CC6041-96A1-4EA4-A37F-99F8945FCB62}&quot; startTime=&quot;0&quot; stepIndex=&quot;0&quot; volume=&quot;1&quot;&gt;&#10;        &lt;audio channels=&quot;1&quot; format=&quot;s16&quot; sampleRate=&quot;44100&quot;/&gt;&#10;      &lt;/audioTrack&gt;&#10;      &lt;audioTrack muted=&quot;false&quot; name=&quot;Audio 42&quot; resource=&quot;e5ab1c77&quot; slideId=&quot;{FC078406-2F2C-45DE-AA87-8A5720849FE7}&quot; startTime=&quot;0&quot; stepIndex=&quot;0&quot; volume=&quot;1&quot;&gt;&#10;        &lt;audio channels=&quot;1&quot; format=&quot;s16&quot; sampleRate=&quot;44100&quot;/&gt;&#10;      &lt;/audioTrack&gt;&#10;      &lt;audioTrack muted=&quot;false&quot; name=&quot;Audio 43&quot; resource=&quot;8a6fed2f&quot; slideId=&quot;{6C0E6111-9B2D-4D7F-B15D-84DABB83C5C1}&quot; startTime=&quot;0&quot; stepIndex=&quot;0&quot; volume=&quot;1&quot;&gt;&#10;        &lt;audio channels=&quot;1&quot; format=&quot;s16&quot; sampleRate=&quot;44100&quot;/&gt;&#10;      &lt;/audioTrack&gt;&#10;      &lt;audioTrack muted=&quot;false&quot; name=&quot;Audio 44&quot; resource=&quot;4e0206e8&quot; slideId=&quot;{96251B2A-FE8A-45CC-B05E-2526A5685642}&quot; startTime=&quot;0&quot; stepIndex=&quot;0&quot; volume=&quot;1&quot;&gt;&#10;        &lt;audio channels=&quot;1&quot; format=&quot;s16&quot; sampleRate=&quot;44100&quot;/&gt;&#10;      &lt;/audioTrack&gt;&#10;      &lt;audioTrack muted=&quot;false&quot; name=&quot;Audio 45&quot; resource=&quot;4ed23457&quot; slideId=&quot;{EE59C75F-DF53-4F3B-BBEB-FACDFC64F1F5}&quot; startTime=&quot;0&quot; stepIndex=&quot;0&quot; volume=&quot;1&quot;&gt;&#10;        &lt;audio channels=&quot;1&quot; format=&quot;s16&quot; sampleRate=&quot;44100&quot;/&gt;&#10;      &lt;/audioTrack&gt;&#10;      &lt;audioTrack muted=&quot;false&quot; name=&quot;Audio 46&quot; resource=&quot;feed10e9&quot; slideId=&quot;{8C3C6407-A8B0-42BD-A65A-BAA2CF718125}&quot; startTime=&quot;0&quot; stepIndex=&quot;0&quot; volume=&quot;1&quot;&gt;&#10;        &lt;audio channels=&quot;1&quot; format=&quot;s16&quot; sampleRate=&quot;44100&quot;/&gt;&#10;      &lt;/audioTrack&gt;&#10;      &lt;audioTrack muted=&quot;false&quot; name=&quot;Audio 47&quot; resource=&quot;ede246d8&quot; slideId=&quot;{17500999-B6F0-4685-9205-B73DEFE39DDD}&quot; startTime=&quot;0&quot; stepIndex=&quot;0&quot; volume=&quot;1&quot;&gt;&#10;        &lt;audio channels=&quot;1&quot; format=&quot;s16&quot; sampleRate=&quot;44100&quot;/&gt;&#10;      &lt;/audioTrack&gt;&#10;      &lt;audioTrack muted=&quot;false&quot; name=&quot;Audio 48&quot; resource=&quot;56c341fc&quot; slideId=&quot;{ACB2143B-BB4F-4479-895D-2FA797530ED6}&quot; startTime=&quot;0&quot; stepIndex=&quot;0&quot; volume=&quot;1&quot;&gt;&#10;        &lt;audio channels=&quot;1&quot; format=&quot;s16&quot; sampleRate=&quot;44100&quot;/&gt;&#10;      &lt;/audioTrack&gt;&#10;      &lt;audioTrack muted=&quot;false&quot; name=&quot;Audio 49&quot; resource=&quot;5cbefcd0&quot; slideId=&quot;{5EA24F1C-FA63-4DAC-9BBF-4FA0EDDCADD5}&quot; startTime=&quot;0&quot; stepIndex=&quot;0&quot; volume=&quot;1&quot;&gt;&#10;        &lt;audio channels=&quot;1&quot; format=&quot;s16&quot; sampleRate=&quot;44100&quot;/&gt;&#10;      &lt;/audioTrack&gt;&#10;      &lt;audioTrack muted=&quot;false&quot; name=&quot;Audio 50&quot; resource=&quot;baaeb71b&quot; slideId=&quot;{A3860E65-E42B-4104-8DB7-6F74E4197273}&quot; startTime=&quot;0&quot; stepIndex=&quot;0&quot; volume=&quot;1&quot;&gt;&#10;        &lt;audio channels=&quot;1&quot; format=&quot;s16&quot; sampleRate=&quot;44100&quot;/&gt;&#10;      &lt;/audioTrack&gt;&#10;    &lt;/audioTracks&gt;&#10;    &lt;videoTracks/&gt;&#10;  &lt;/narration&gt;&#10;&#10;&lt;/presentation2&gt;&#10;"/>
  <p:tag name="ISPRING_PRESENTATION_TITLE" val="استعمال داروهای غیر تزریقی و تزریقی"/>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E5B09515-D3A5-46F3-B3E3-123384EB93D5}"/>
  <p:tag name="GENSWF_ADVANCE_TIME" val="59.502"/>
</p:tagLst>
</file>

<file path=ppt/tags/tag11.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DBE3FC01-AC9A-41DE-A63C-E45FD43F2A31}"/>
  <p:tag name="GENSWF_ADVANCE_TIME" val="71.270"/>
</p:tagLst>
</file>

<file path=ppt/tags/tag12.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6483BB9D-32C0-4964-8DE6-3A123D7A2FD8}"/>
  <p:tag name="GENSWF_ADVANCE_TIME" val="60.864"/>
</p:tagLst>
</file>

<file path=ppt/tags/tag13.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F81020F8-ADDF-4672-8923-6D0C89ABA6A0}"/>
  <p:tag name="GENSWF_ADVANCE_TIME" val="84.779"/>
</p:tagLst>
</file>

<file path=ppt/tags/tag14.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E30BBBE7-70D7-4EF3-9DFA-3E81575EAE27}"/>
  <p:tag name="GENSWF_ADVANCE_TIME" val="34.651"/>
</p:tagLst>
</file>

<file path=ppt/tags/tag15.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875313FB-C304-4F42-8647-4B6D23486D0B}"/>
  <p:tag name="GENSWF_ADVANCE_TIME" val="62.407"/>
</p:tagLst>
</file>

<file path=ppt/tags/tag16.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ABACDEDA-A353-4006-AAD7-F7631236F3B2}"/>
  <p:tag name="GENSWF_ADVANCE_TIME" val="93.943"/>
</p:tagLst>
</file>

<file path=ppt/tags/tag17.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50F9E294-18BF-455E-B3A6-2EE3262E5615}"/>
  <p:tag name="GENSWF_ADVANCE_TIME" val="59.623"/>
</p:tagLst>
</file>

<file path=ppt/tags/tag18.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664E2670-D2D3-4DD7-BB23-36B3F6718058}"/>
  <p:tag name="GENSWF_ADVANCE_TIME" val="31.938"/>
</p:tagLst>
</file>

<file path=ppt/tags/tag19.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20A1A69B-AFB2-461C-8A41-B85CF2AEAF2C}"/>
  <p:tag name="GENSWF_ADVANCE_TIME" val="61.389"/>
</p:tagLst>
</file>

<file path=ppt/tags/tag2.xml><?xml version="1.0" encoding="utf-8"?>
<p:tagLst xmlns:a="http://schemas.openxmlformats.org/drawingml/2006/main" xmlns:r="http://schemas.openxmlformats.org/officeDocument/2006/relationships" xmlns:p="http://schemas.openxmlformats.org/presentationml/2006/main">
  <p:tag name="GENSWF_ADVANCE_TIME" val="40.611"/>
  <p:tag name="ISPRING_CUSTOM_TIMING_USED" val="1"/>
  <p:tag name="ISPRING_SLIDE_ID_2" val="{132785E1-3506-4F62-8E84-FDBD4B81CC86}"/>
</p:tagLst>
</file>

<file path=ppt/tags/tag20.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A6118C44-BDA9-4E6F-BBB4-45BE0090C22C}"/>
  <p:tag name="GENSWF_ADVANCE_TIME" val="90.861"/>
</p:tagLst>
</file>

<file path=ppt/tags/tag21.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BD4FAF39-287F-4784-AB2E-379335C133D7}"/>
  <p:tag name="GENSWF_ADVANCE_TIME" val="32.952"/>
</p:tagLst>
</file>

<file path=ppt/tags/tag22.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71DAE662-0AC3-4543-8A18-6F1679737D86}"/>
  <p:tag name="GENSWF_ADVANCE_TIME" val="70.002"/>
</p:tagLst>
</file>

<file path=ppt/tags/tag23.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7A215327-C45C-4656-8531-10D0EB2C0C44}"/>
  <p:tag name="GENSWF_ADVANCE_TIME" val="97.204"/>
</p:tagLst>
</file>

<file path=ppt/tags/tag24.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CC87DF75-A0AC-4A5E-8EF9-84ED81AF6127}"/>
  <p:tag name="GENSWF_ADVANCE_TIME" val="132.007"/>
</p:tagLst>
</file>

<file path=ppt/tags/tag25.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8CAC76C9-3040-497D-AFA5-A0E2BCDCE837}"/>
  <p:tag name="GENSWF_ADVANCE_TIME" val="96.231"/>
</p:tagLst>
</file>

<file path=ppt/tags/tag26.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9F0D3454-12B1-4862-8FC7-E31737190DDF}"/>
  <p:tag name="GENSWF_ADVANCE_TIME" val="53.256"/>
</p:tagLst>
</file>

<file path=ppt/tags/tag27.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EFCFD0B6-78FA-4874-88D7-D9D7A7A8EC1F}"/>
  <p:tag name="GENSWF_ADVANCE_TIME" val="39.936"/>
</p:tagLst>
</file>

<file path=ppt/tags/tag28.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E1DE4A40-3558-471F-AFD3-37A5A105E313}"/>
  <p:tag name="GENSWF_ADVANCE_TIME" val="40.778"/>
</p:tagLst>
</file>

<file path=ppt/tags/tag29.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97998D4F-BA3A-4861-8D83-D2494E076C5F}"/>
  <p:tag name="GENSWF_ADVANCE_TIME" val="30.544"/>
</p:tagLst>
</file>

<file path=ppt/tags/tag3.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7D6BD87F-07A0-4474-99D8-614F019ACAA8}"/>
  <p:tag name="GENSWF_ADVANCE_TIME" val="38.973"/>
</p:tagLst>
</file>

<file path=ppt/tags/tag30.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05E77C1C-975F-4A61-9303-7F502632EBA2}"/>
  <p:tag name="GENSWF_ADVANCE_TIME" val="124.620"/>
</p:tagLst>
</file>

<file path=ppt/tags/tag31.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63BBF17C-95E5-4A82-BD45-EE8A0E769353}"/>
  <p:tag name="GENSWF_ADVANCE_TIME" val="38.741"/>
</p:tagLst>
</file>

<file path=ppt/tags/tag32.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54E96A46-074F-4A89-A01B-DB712D986A84}"/>
  <p:tag name="GENSWF_ADVANCE_TIME" val="37.294"/>
</p:tagLst>
</file>

<file path=ppt/tags/tag33.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C67C950E-192F-404B-A838-46F1AAEFD95A}"/>
  <p:tag name="GENSWF_ADVANCE_TIME" val="48.214"/>
</p:tagLst>
</file>

<file path=ppt/tags/tag34.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C513F1FC-2407-46AB-82B4-E9A722B8B34B}"/>
  <p:tag name="GENSWF_ADVANCE_TIME" val="60.542"/>
</p:tagLst>
</file>

<file path=ppt/tags/tag35.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3917D102-188D-478B-9759-51B1E1AD5674}"/>
  <p:tag name="GENSWF_ADVANCE_TIME" val="76.350"/>
</p:tagLst>
</file>

<file path=ppt/tags/tag36.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535EFE4A-599C-4E74-BA62-DDD173F2478F}"/>
  <p:tag name="GENSWF_ADVANCE_TIME" val="41.103"/>
</p:tagLst>
</file>

<file path=ppt/tags/tag37.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386460ED-1E0B-43EE-985C-0D930D8024AB}"/>
  <p:tag name="GENSWF_ADVANCE_TIME" val="67.110"/>
</p:tagLst>
</file>

<file path=ppt/tags/tag38.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80BF6C78-DD4C-4407-9009-DABF98D16EFA}"/>
  <p:tag name="GENSWF_ADVANCE_TIME" val="48.277"/>
</p:tagLst>
</file>

<file path=ppt/tags/tag39.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5038C28B-C72E-41C4-9D59-BF7F7D53DAAF}"/>
  <p:tag name="GENSWF_ADVANCE_TIME" val="40.374"/>
</p:tagLst>
</file>

<file path=ppt/tags/tag4.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E9FD97A7-5FE1-4E25-AF6A-1C51DD016651}"/>
  <p:tag name="GENSWF_ADVANCE_TIME" val="46.439"/>
</p:tagLst>
</file>

<file path=ppt/tags/tag40.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B4C505FF-283F-4404-9F57-60EDC7EFCCE1}"/>
  <p:tag name="GENSWF_ADVANCE_TIME" val="41.411"/>
</p:tagLst>
</file>

<file path=ppt/tags/tag41.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DE0CBC0D-A86C-4973-9BD3-1EDF330C1D00}"/>
  <p:tag name="GENSWF_ADVANCE_TIME" val="29.231"/>
</p:tagLst>
</file>

<file path=ppt/tags/tag42.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40CC6041-96A1-4EA4-A37F-99F8945FCB62}"/>
  <p:tag name="GENSWF_ADVANCE_TIME" val="48.968"/>
</p:tagLst>
</file>

<file path=ppt/tags/tag43.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FC078406-2F2C-45DE-AA87-8A5720849FE7}"/>
  <p:tag name="GENSWF_ADVANCE_TIME" val="36.063"/>
</p:tagLst>
</file>

<file path=ppt/tags/tag44.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6C0E6111-9B2D-4D7F-B15D-84DABB83C5C1}"/>
  <p:tag name="GENSWF_ADVANCE_TIME" val="33.122"/>
</p:tagLst>
</file>

<file path=ppt/tags/tag45.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96251B2A-FE8A-45CC-B05E-2526A5685642}"/>
  <p:tag name="GENSWF_ADVANCE_TIME" val="24.245"/>
</p:tagLst>
</file>

<file path=ppt/tags/tag46.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EE59C75F-DF53-4F3B-BBEB-FACDFC64F1F5}"/>
  <p:tag name="GENSWF_ADVANCE_TIME" val="49.330"/>
</p:tagLst>
</file>

<file path=ppt/tags/tag47.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8C3C6407-A8B0-42BD-A65A-BAA2CF718125}"/>
  <p:tag name="GENSWF_ADVANCE_TIME" val="47.055"/>
</p:tagLst>
</file>

<file path=ppt/tags/tag48.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17500999-B6F0-4685-9205-B73DEFE39DDD}"/>
  <p:tag name="GENSWF_ADVANCE_TIME" val="83.994"/>
</p:tagLst>
</file>

<file path=ppt/tags/tag49.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ACB2143B-BB4F-4479-895D-2FA797530ED6}"/>
  <p:tag name="GENSWF_ADVANCE_TIME" val="29.344"/>
</p:tagLst>
</file>

<file path=ppt/tags/tag5.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6149AA7B-AD11-44A4-B75F-89510861BA0E}"/>
  <p:tag name="GENSWF_ADVANCE_TIME" val="109.779"/>
</p:tagLst>
</file>

<file path=ppt/tags/tag50.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5EA24F1C-FA63-4DAC-9BBF-4FA0EDDCADD5}"/>
  <p:tag name="GENSWF_ADVANCE_TIME" val="73.924"/>
</p:tagLst>
</file>

<file path=ppt/tags/tag51.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A3860E65-E42B-4104-8DB7-6F74E4197273}"/>
  <p:tag name="GENSWF_ADVANCE_TIME" val="64.920"/>
</p:tagLst>
</file>

<file path=ppt/tags/tag6.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4E9A83E7-5192-4E5B-8FC6-1031C012CE6C}"/>
  <p:tag name="GENSWF_ADVANCE_TIME" val="0.001"/>
</p:tagLst>
</file>

<file path=ppt/tags/tag7.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BE2F4B1A-E804-484A-81FA-849DFC5DF80E}"/>
  <p:tag name="GENSWF_ADVANCE_TIME" val="57.732"/>
</p:tagLst>
</file>

<file path=ppt/tags/tag8.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04C1EF25-7B32-41D4-B0E2-7CA4C2F854E4}"/>
  <p:tag name="GENSWF_ADVANCE_TIME" val="57.445"/>
</p:tagLst>
</file>

<file path=ppt/tags/tag9.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F8468F97-7623-4DB1-AB41-283B848319CD}"/>
  <p:tag name="GENSWF_ADVANCE_TIME" val="57.79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Trek</Template>
  <TotalTime>1618</TotalTime>
  <Words>4708</Words>
  <Application>Microsoft Office PowerPoint</Application>
  <PresentationFormat>On-screen Show (4:3)</PresentationFormat>
  <Paragraphs>463</Paragraphs>
  <Slides>51</Slides>
  <Notes>50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B Nazanin</vt:lpstr>
      <vt:lpstr>Calibri</vt:lpstr>
      <vt:lpstr>Franklin Gothic Book</vt:lpstr>
      <vt:lpstr>Franklin Gothic Medium</vt:lpstr>
      <vt:lpstr>Tahoma</vt:lpstr>
      <vt:lpstr>Wingdings 2</vt:lpstr>
      <vt:lpstr>Trek</vt:lpstr>
      <vt:lpstr>استعمال داروهای غیر تزریقی و تزریقی</vt:lpstr>
      <vt:lpstr>دادن دارو از راه دهان</vt:lpstr>
      <vt:lpstr>دادن دارو از راه دهان</vt:lpstr>
      <vt:lpstr>روش کار</vt:lpstr>
      <vt:lpstr>روش کار</vt:lpstr>
      <vt:lpstr>استعمال داروهای پوستی</vt:lpstr>
      <vt:lpstr>روش کار</vt:lpstr>
      <vt:lpstr>استعمال داروهای چشمی</vt:lpstr>
      <vt:lpstr>وسایل لازم</vt:lpstr>
      <vt:lpstr>روش کار</vt:lpstr>
      <vt:lpstr>روش کار</vt:lpstr>
      <vt:lpstr>روش کار</vt:lpstr>
      <vt:lpstr>مصرف دارو از طریق افشانه(Nebulizer)</vt:lpstr>
      <vt:lpstr>وسائل لازم</vt:lpstr>
      <vt:lpstr>روش کار </vt:lpstr>
      <vt:lpstr>روش کار </vt:lpstr>
      <vt:lpstr>شیاف مقعدیRectal suppository</vt:lpstr>
      <vt:lpstr>استعمال دارو در گوش</vt:lpstr>
      <vt:lpstr>استعمال دارو در گوش</vt:lpstr>
      <vt:lpstr>چکاندن قطره در بینی</vt:lpstr>
      <vt:lpstr>روش کار</vt:lpstr>
      <vt:lpstr>روش کار</vt:lpstr>
      <vt:lpstr>استعمال داروهای تزریقی </vt:lpstr>
      <vt:lpstr>در صورتی که از ویال حاوی داروی مایع استفاده می‌کنید:</vt:lpstr>
      <vt:lpstr>در صورتی که از ویال حاوی داروی مایع استفاده می‌کنید:</vt:lpstr>
      <vt:lpstr>در صورتی که از ویال حاوی پودر استفاده می‌کنید:</vt:lpstr>
      <vt:lpstr>در صورتی که از ویال حاوی پودر استفاده می‌کنید:</vt:lpstr>
      <vt:lpstr>در صورتی که از ویال حاوی پودر استفاده می‌کنید:</vt:lpstr>
      <vt:lpstr>در صورتی که از آمپول استفاده می‌کنید، دارو را به شکل زیر در سرنگ بکشید:</vt:lpstr>
      <vt:lpstr>تزریق زیر جلدی(subcutaneous injection)</vt:lpstr>
      <vt:lpstr>روش کار</vt:lpstr>
      <vt:lpstr>روش کار</vt:lpstr>
      <vt:lpstr>روش کار</vt:lpstr>
      <vt:lpstr>روش کار</vt:lpstr>
      <vt:lpstr>تزریق عضلانی(intramuscular injection)</vt:lpstr>
      <vt:lpstr>تزریق عضلانیintramuscular injection))</vt:lpstr>
      <vt:lpstr>روش کار</vt:lpstr>
      <vt:lpstr>ناحیه ونتروگلوتئال بر روی عضله گلوتئوس متوسط </vt:lpstr>
      <vt:lpstr>ناحیه دورسو گلوتئال</vt:lpstr>
      <vt:lpstr>ناحیه وستوس لترالیس</vt:lpstr>
      <vt:lpstr>ناحیه دلتوئید</vt:lpstr>
      <vt:lpstr>تزریق داخل جلدی(intradermal injection)</vt:lpstr>
      <vt:lpstr>تزریق داخل وریدی Intravenous injection</vt:lpstr>
      <vt:lpstr>تزریق داخل وریدی Intravenous injection</vt:lpstr>
      <vt:lpstr>نحوه انجام کار</vt:lpstr>
      <vt:lpstr>نحوه انجام کار</vt:lpstr>
      <vt:lpstr>نحوه انجام کار</vt:lpstr>
      <vt:lpstr>تجویز داروی وریدی از طریق ست تزریق کنترل کننده حجم(میکروست)</vt:lpstr>
      <vt:lpstr>روش کار</vt:lpstr>
      <vt:lpstr>اضافه کردن دارو به داخل سرم وریدی</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استعمال داروهای غیر تزریقی و تزریقی</dc:title>
  <dc:creator>Windows User</dc:creator>
  <cp:lastModifiedBy>Windows User</cp:lastModifiedBy>
  <cp:revision>86</cp:revision>
  <dcterms:created xsi:type="dcterms:W3CDTF">2020-02-20T19:15:59Z</dcterms:created>
  <dcterms:modified xsi:type="dcterms:W3CDTF">2020-02-28T18:47:40Z</dcterms:modified>
</cp:coreProperties>
</file>